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346" r:id="rId2"/>
    <p:sldId id="411" r:id="rId3"/>
    <p:sldId id="347" r:id="rId4"/>
    <p:sldId id="405" r:id="rId5"/>
    <p:sldId id="406" r:id="rId6"/>
    <p:sldId id="407" r:id="rId7"/>
    <p:sldId id="408" r:id="rId8"/>
    <p:sldId id="432" r:id="rId9"/>
    <p:sldId id="409" r:id="rId10"/>
    <p:sldId id="410" r:id="rId11"/>
    <p:sldId id="431" r:id="rId12"/>
    <p:sldId id="399" r:id="rId13"/>
    <p:sldId id="413" r:id="rId14"/>
    <p:sldId id="414" r:id="rId15"/>
    <p:sldId id="415" r:id="rId16"/>
    <p:sldId id="416" r:id="rId17"/>
    <p:sldId id="430" r:id="rId18"/>
    <p:sldId id="417" r:id="rId19"/>
    <p:sldId id="418" r:id="rId20"/>
    <p:sldId id="389" r:id="rId21"/>
  </p:sldIdLst>
  <p:sldSz cx="9144000" cy="5143500" type="screen16x9"/>
  <p:notesSz cx="6858000" cy="9144000"/>
  <p:defaultTextStyle>
    <a:defPPr>
      <a:defRPr lang="th-TH"/>
    </a:defPPr>
    <a:lvl1pPr marL="0" algn="l" defTabSz="6858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81">
          <p15:clr>
            <a:srgbClr val="A4A3A4"/>
          </p15:clr>
        </p15:guide>
        <p15:guide id="4" pos="7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241"/>
    <a:srgbClr val="FF6600"/>
    <a:srgbClr val="E87471"/>
    <a:srgbClr val="2873A6"/>
    <a:srgbClr val="FF9933"/>
    <a:srgbClr val="4C8B47"/>
    <a:srgbClr val="2FAD25"/>
    <a:srgbClr val="2598C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2" autoAdjust="0"/>
    <p:restoredTop sz="95402" autoAdjust="0"/>
  </p:normalViewPr>
  <p:slideViewPr>
    <p:cSldViewPr snapToGrid="0">
      <p:cViewPr varScale="1">
        <p:scale>
          <a:sx n="142" d="100"/>
          <a:sy n="142" d="100"/>
        </p:scale>
        <p:origin x="864" y="114"/>
      </p:cViewPr>
      <p:guideLst>
        <p:guide orient="horz" pos="2160"/>
        <p:guide pos="3840"/>
        <p:guide orient="horz" pos="481"/>
        <p:guide pos="707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0E764-17A2-4465-82DA-9BFD5A1BF789}" type="datetimeFigureOut">
              <a:rPr lang="th-TH" smtClean="0"/>
              <a:pPr/>
              <a:t>02/03/64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09A4-8251-4745-A593-1289A2B19E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926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0F0E-490D-46A3-8F06-BC577C20C245}" type="datetimeFigureOut">
              <a:rPr lang="th-TH" smtClean="0"/>
              <a:pPr/>
              <a:t>02/03/64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FEC2D-7774-4E95-8B0B-5E79E8A3BE3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86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EC2D-7774-4E95-8B0B-5E79E8A3BE3D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67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nglis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7660" y="1701955"/>
            <a:ext cx="4493370" cy="646331"/>
          </a:xfrm>
          <a:noFill/>
        </p:spPr>
        <p:txBody>
          <a:bodyPr wrap="square" rtlCol="0">
            <a:spAutoFit/>
          </a:bodyPr>
          <a:lstStyle>
            <a:lvl1pPr algn="l">
              <a:defRPr lang="th-TH"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685800"/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5849" y="2387970"/>
            <a:ext cx="4502497" cy="80329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th-TH" sz="2100" baseline="0">
                <a:solidFill>
                  <a:srgbClr val="E87471"/>
                </a:solidFill>
              </a:defRPr>
            </a:lvl1pPr>
          </a:lstStyle>
          <a:p>
            <a:r>
              <a:rPr lang="en-US" dirty="0">
                <a:solidFill>
                  <a:srgbClr val="C0504D"/>
                </a:solidFill>
              </a:rPr>
              <a:t>Insert Description</a:t>
            </a:r>
          </a:p>
          <a:p>
            <a:endParaRPr lang="th-TH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195" y="4569557"/>
            <a:ext cx="338554" cy="246221"/>
          </a:xfrm>
          <a:noFill/>
        </p:spPr>
        <p:txBody>
          <a:bodyPr vert="horz" wrap="none" lIns="91440" tIns="45720" rIns="91440" bIns="45720" rtlCol="0">
            <a:spAutoFit/>
          </a:bodyPr>
          <a:lstStyle>
            <a:lvl1pPr>
              <a:defRPr lang="th-TH" sz="10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th-T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8658" y="3225517"/>
            <a:ext cx="2843768" cy="24622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lang="en-US" sz="2100" smtClean="0"/>
            </a:lvl2pPr>
            <a:lvl3pPr>
              <a:defRPr lang="en-US" sz="2100" smtClean="0"/>
            </a:lvl3pPr>
            <a:lvl4pPr>
              <a:defRPr lang="en-US" sz="2100" smtClean="0"/>
            </a:lvl4pPr>
            <a:lvl5pPr>
              <a:defRPr lang="th-TH" sz="2100"/>
            </a:lvl5pPr>
          </a:lstStyle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Meeting</a:t>
            </a:r>
            <a:r>
              <a:rPr lang="en-US" sz="10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Information 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Day </a:t>
            </a:r>
            <a:r>
              <a:rPr lang="en-US" sz="10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Month Year</a:t>
            </a:r>
            <a:endParaRPr lang="th-TH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lowchart: Manual Input 9"/>
          <p:cNvSpPr/>
          <p:nvPr userDrawn="1"/>
        </p:nvSpPr>
        <p:spPr>
          <a:xfrm rot="16200000" flipH="1">
            <a:off x="4695950" y="695447"/>
            <a:ext cx="5143500" cy="3752606"/>
          </a:xfrm>
          <a:prstGeom prst="flowChartManualInput">
            <a:avLst/>
          </a:prstGeom>
          <a:solidFill>
            <a:srgbClr val="E87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92946"/>
            <a:ext cx="2916000" cy="4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4462268"/>
            <a:ext cx="2181225" cy="4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59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03600" y="2101201"/>
            <a:ext cx="522000" cy="522000"/>
          </a:xfrm>
          <a:prstGeom prst="rect">
            <a:avLst/>
          </a:prstGeom>
          <a:solidFill>
            <a:srgbClr val="E87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 userDrawn="1"/>
        </p:nvSpPr>
        <p:spPr>
          <a:xfrm>
            <a:off x="1103600" y="2704451"/>
            <a:ext cx="522000" cy="52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 userDrawn="1"/>
        </p:nvSpPr>
        <p:spPr>
          <a:xfrm>
            <a:off x="1103600" y="3314051"/>
            <a:ext cx="522000" cy="52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 userDrawn="1"/>
        </p:nvSpPr>
        <p:spPr>
          <a:xfrm>
            <a:off x="1752600" y="2171701"/>
            <a:ext cx="22292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87471"/>
                </a:solidFill>
              </a:rPr>
              <a:t>RGB</a:t>
            </a:r>
            <a:r>
              <a:rPr lang="en-US" b="1" baseline="0" dirty="0">
                <a:solidFill>
                  <a:srgbClr val="E87471"/>
                </a:solidFill>
              </a:rPr>
              <a:t> (232,116,113)</a:t>
            </a:r>
            <a:endParaRPr lang="th-TH" b="1" dirty="0">
              <a:solidFill>
                <a:srgbClr val="E8747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752600" y="2777699"/>
            <a:ext cx="22488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RGB</a:t>
            </a:r>
            <a: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(127,127,127)</a:t>
            </a:r>
            <a:endParaRPr lang="th-TH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52600" y="3405402"/>
            <a:ext cx="18400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RGB</a:t>
            </a:r>
            <a:r>
              <a:rPr lang="en-US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(89,89,89)</a:t>
            </a:r>
            <a:endParaRPr lang="th-TH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09650" y="311834"/>
            <a:ext cx="7677150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th-TH" sz="3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685800"/>
            <a:r>
              <a:rPr lang="en-US" dirty="0"/>
              <a:t>Slide Title</a:t>
            </a:r>
            <a:endParaRPr lang="th-TH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10521" y="1472551"/>
            <a:ext cx="522000" cy="522000"/>
          </a:xfrm>
          <a:prstGeom prst="rect">
            <a:avLst/>
          </a:prstGeom>
          <a:solidFill>
            <a:srgbClr val="E8747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759521" y="1543051"/>
            <a:ext cx="43700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87471"/>
                </a:solidFill>
              </a:rPr>
              <a:t>RGB</a:t>
            </a:r>
            <a:r>
              <a:rPr lang="en-US" b="1" baseline="0" dirty="0">
                <a:solidFill>
                  <a:srgbClr val="E87471"/>
                </a:solidFill>
              </a:rPr>
              <a:t> (232,116,113) + Transparent 75%</a:t>
            </a:r>
            <a:endParaRPr lang="th-TH" b="1" dirty="0">
              <a:solidFill>
                <a:srgbClr val="E8747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872902" y="4696553"/>
            <a:ext cx="6271097" cy="327722"/>
          </a:xfrm>
          <a:prstGeom prst="rect">
            <a:avLst/>
          </a:prstGeom>
          <a:solidFill>
            <a:srgbClr val="E8747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6257" y="4744652"/>
            <a:ext cx="338554" cy="246221"/>
          </a:xfrm>
          <a:noFill/>
        </p:spPr>
        <p:txBody>
          <a:bodyPr vert="horz" wrap="none" lIns="91440" tIns="45720" rIns="91440" bIns="45720" rtlCol="0">
            <a:spAutoFit/>
          </a:bodyPr>
          <a:lstStyle>
            <a:lvl1pPr>
              <a:defRPr lang="th-TH" sz="10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th-TH" dirty="0"/>
          </a:p>
        </p:txBody>
      </p:sp>
      <p:pic>
        <p:nvPicPr>
          <p:cNvPr id="21" name="Picture 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4650333"/>
            <a:ext cx="2181225" cy="4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49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731752 Thankyou Red - Thank You Breast Cancer Ribbon PNG ...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2434"/>
            <a:ext cx="4532883" cy="13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520824" y="4764295"/>
            <a:ext cx="1615076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th-TH"/>
            </a:defPPr>
            <a:lvl1pPr lvl="0" indent="0" defTabSz="914400">
              <a:spcBef>
                <a:spcPct val="20000"/>
              </a:spcBef>
              <a:buFont typeface="Arial" panose="020B0604020202020204" pitchFamily="34" charset="0"/>
              <a:buNone/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cs typeface="TH SarabunPSK" panose="020B0500040200020003" pitchFamily="34" charset="-34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/>
            <a:r>
              <a:rPr lang="en-US" sz="900" dirty="0"/>
              <a:t>+66 2 670 8888 EXT 26XX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97630" y="4762450"/>
            <a:ext cx="1547428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lvl="0" indent="0" defTabSz="914400">
              <a:spcBef>
                <a:spcPct val="20000"/>
              </a:spcBef>
              <a:buFont typeface="Arial" panose="020B0604020202020204" pitchFamily="34" charset="0"/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/>
            <a:r>
              <a:rPr lang="en-US" sz="900" noProof="0" dirty="0">
                <a:latin typeface="+mn-lt"/>
              </a:rPr>
              <a:t>SPECTRUM@NBTC.GO.TH</a:t>
            </a:r>
          </a:p>
        </p:txBody>
      </p:sp>
      <p:pic>
        <p:nvPicPr>
          <p:cNvPr id="11" name="Picture 8" descr="หจก. ที168 คอนเทนเนอร์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57" y="4745908"/>
            <a:ext cx="277683" cy="2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4650333"/>
            <a:ext cx="2181225" cy="4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Telephone Icon - 11268 - Dryico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41" y="474590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39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hai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3442" y="1640401"/>
            <a:ext cx="4493370" cy="769441"/>
          </a:xfrm>
          <a:noFill/>
        </p:spPr>
        <p:txBody>
          <a:bodyPr wrap="square" rtlCol="0">
            <a:spAutoFit/>
          </a:bodyPr>
          <a:lstStyle>
            <a:lvl1pPr algn="l">
              <a:defRPr lang="th-TH" sz="4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</a:lstStyle>
          <a:p>
            <a:pPr marL="0" lvl="0" algn="l" defTabSz="685800"/>
            <a:r>
              <a:rPr lang="th-TH" dirty="0"/>
              <a:t>ใส่หัวข้อสไลด์นำเสนอ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631" y="2387970"/>
            <a:ext cx="4502497" cy="830997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th-TH" sz="2400" b="1" baseline="0">
                <a:solidFill>
                  <a:srgbClr val="E8747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>
                <a:solidFill>
                  <a:srgbClr val="C0504D"/>
                </a:solidFill>
              </a:rPr>
              <a:t>ใส่คำอธิบายเบื้องต้นของสไลด์นำเสนอ</a:t>
            </a:r>
            <a:br>
              <a:rPr lang="th-TH" dirty="0">
                <a:solidFill>
                  <a:srgbClr val="C0504D"/>
                </a:solidFill>
              </a:rPr>
            </a:br>
            <a:r>
              <a:rPr lang="th-TH" dirty="0">
                <a:solidFill>
                  <a:srgbClr val="C0504D"/>
                </a:solidFill>
              </a:rPr>
              <a:t>หรือข้อความสรุปสั้น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5242" y="3232150"/>
            <a:ext cx="2121090" cy="307777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z="14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lang="en-US" sz="2100" smtClean="0"/>
            </a:lvl2pPr>
            <a:lvl3pPr>
              <a:defRPr lang="en-US" sz="2100" smtClean="0"/>
            </a:lvl3pPr>
            <a:lvl4pPr>
              <a:defRPr lang="en-US" sz="2100" smtClean="0"/>
            </a:lvl4pPr>
            <a:lvl5pPr>
              <a:defRPr lang="th-TH" sz="2100"/>
            </a:lvl5pPr>
          </a:lstStyle>
          <a:p>
            <a:pPr marL="0" lvl="0" indent="0">
              <a:buNone/>
            </a:pPr>
            <a:r>
              <a:rPr lang="th-TH" dirty="0"/>
              <a:t>ใส่ชื่อการประชุม | วัน เดือน ปี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5" y="4452026"/>
            <a:ext cx="1620000" cy="43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2" y="283228"/>
            <a:ext cx="2997200" cy="51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Manual Input 6"/>
          <p:cNvSpPr/>
          <p:nvPr userDrawn="1"/>
        </p:nvSpPr>
        <p:spPr>
          <a:xfrm rot="16200000" flipH="1">
            <a:off x="4695950" y="695447"/>
            <a:ext cx="5143500" cy="3752606"/>
          </a:xfrm>
          <a:prstGeom prst="flowChartManualInput">
            <a:avLst/>
          </a:prstGeom>
          <a:solidFill>
            <a:srgbClr val="E87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793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hai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7660" y="1640401"/>
            <a:ext cx="4493370" cy="769441"/>
          </a:xfrm>
          <a:noFill/>
        </p:spPr>
        <p:txBody>
          <a:bodyPr wrap="square" rtlCol="0">
            <a:spAutoFit/>
          </a:bodyPr>
          <a:lstStyle>
            <a:lvl1pPr algn="l">
              <a:defRPr lang="th-TH" sz="4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</a:lstStyle>
          <a:p>
            <a:pPr marL="0" lvl="0" algn="l" defTabSz="685800"/>
            <a:r>
              <a:rPr lang="th-TH" dirty="0"/>
              <a:t>ใส่หัวข้อสไลด์นำเสนอ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5849" y="2387970"/>
            <a:ext cx="4502497" cy="830997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th-TH" sz="2400" b="1" baseline="0">
                <a:solidFill>
                  <a:srgbClr val="E8747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>
                <a:solidFill>
                  <a:srgbClr val="C0504D"/>
                </a:solidFill>
              </a:rPr>
              <a:t>ใส่คำอธิบายเบื้องต้นของสไลด์นำเสนอ</a:t>
            </a:r>
            <a:br>
              <a:rPr lang="th-TH" dirty="0">
                <a:solidFill>
                  <a:srgbClr val="C0504D"/>
                </a:solidFill>
              </a:rPr>
            </a:br>
            <a:r>
              <a:rPr lang="th-TH" dirty="0">
                <a:solidFill>
                  <a:srgbClr val="C0504D"/>
                </a:solidFill>
              </a:rPr>
              <a:t>หรือข้อความสรุปสั้น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460" y="3232150"/>
            <a:ext cx="2121090" cy="307777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z="14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lang="en-US" sz="2100" smtClean="0"/>
            </a:lvl2pPr>
            <a:lvl3pPr>
              <a:defRPr lang="en-US" sz="2100" smtClean="0"/>
            </a:lvl3pPr>
            <a:lvl4pPr>
              <a:defRPr lang="en-US" sz="2100" smtClean="0"/>
            </a:lvl4pPr>
            <a:lvl5pPr>
              <a:defRPr lang="th-TH" sz="2100"/>
            </a:lvl5pPr>
          </a:lstStyle>
          <a:p>
            <a:pPr marL="0" lvl="0" indent="0">
              <a:buNone/>
            </a:pPr>
            <a:r>
              <a:rPr lang="th-TH" dirty="0"/>
              <a:t>ใส่ชื่อการประชุม | วัน เดือน ปี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452026"/>
            <a:ext cx="1620000" cy="43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83228"/>
            <a:ext cx="2997200" cy="51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8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a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650" y="250279"/>
            <a:ext cx="767715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th-TH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</a:lstStyle>
          <a:p>
            <a:pPr marL="0" lvl="0" algn="l" defTabSz="685800"/>
            <a:r>
              <a:rPr lang="th-TH" dirty="0"/>
              <a:t>หัวข้อการนำเสนอ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00150"/>
            <a:ext cx="6464300" cy="3394075"/>
          </a:xfrm>
        </p:spPr>
        <p:txBody>
          <a:bodyPr/>
          <a:lstStyle>
            <a:lvl1pPr marL="342900" indent="-342900">
              <a:buClr>
                <a:srgbClr val="E87471"/>
              </a:buClr>
              <a:buSzPct val="120000"/>
              <a:buFont typeface="TH SarabunPSK" panose="020B0500040200020003" pitchFamily="34" charset="-34"/>
              <a:buChar char="+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742950" indent="-285750">
              <a:buClr>
                <a:srgbClr val="E87471"/>
              </a:buClr>
              <a:buSzPct val="80000"/>
              <a:buFont typeface="Arial" panose="020B0604020202020204" pitchFamily="34" charset="0"/>
              <a:buChar char="‒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buClr>
                <a:srgbClr val="E87471"/>
              </a:buClr>
              <a:buSzPct val="80000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buClr>
                <a:srgbClr val="E8747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buClr>
                <a:srgbClr val="E87471"/>
              </a:buClr>
              <a:buSzPct val="80000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4634131"/>
            <a:ext cx="1728000" cy="4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509736" y="4696553"/>
            <a:ext cx="6634263" cy="327722"/>
          </a:xfrm>
          <a:prstGeom prst="rect">
            <a:avLst/>
          </a:prstGeom>
          <a:solidFill>
            <a:srgbClr val="E8747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46257" y="4744652"/>
            <a:ext cx="338554" cy="24622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th-TH"/>
            </a:defPPr>
            <a:lvl1pPr marL="0" algn="r" defTabSz="685800" rtl="0" eaLnBrk="1" latinLnBrk="0" hangingPunct="1">
              <a:defRPr lang="th-TH" sz="10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112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a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650" y="250279"/>
            <a:ext cx="767715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th-TH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</a:lstStyle>
          <a:p>
            <a:pPr marL="0" lvl="0" algn="l" defTabSz="685800"/>
            <a:r>
              <a:rPr lang="th-TH" dirty="0"/>
              <a:t>หัวข้อการนำเสนอ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00150"/>
            <a:ext cx="6464300" cy="3394075"/>
          </a:xfrm>
        </p:spPr>
        <p:txBody>
          <a:bodyPr/>
          <a:lstStyle>
            <a:lvl1pPr marL="342900" indent="-342900">
              <a:buClr>
                <a:srgbClr val="E87471"/>
              </a:buClr>
              <a:buSzPct val="120000"/>
              <a:buFont typeface="TH SarabunPSK" panose="020B0500040200020003" pitchFamily="34" charset="-34"/>
              <a:buChar char="+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742950" indent="-285750">
              <a:buClr>
                <a:srgbClr val="E87471"/>
              </a:buClr>
              <a:buSzPct val="80000"/>
              <a:buFont typeface="Arial" panose="020B0604020202020204" pitchFamily="34" charset="0"/>
              <a:buChar char="‒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buClr>
                <a:srgbClr val="E87471"/>
              </a:buClr>
              <a:buSzPct val="80000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buClr>
                <a:srgbClr val="E8747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buClr>
                <a:srgbClr val="E87471"/>
              </a:buClr>
              <a:buSzPct val="80000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4634131"/>
            <a:ext cx="1728000" cy="4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509736" y="4696553"/>
            <a:ext cx="6634263" cy="327722"/>
          </a:xfrm>
          <a:prstGeom prst="rect">
            <a:avLst/>
          </a:prstGeom>
          <a:solidFill>
            <a:srgbClr val="E87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46257" y="4744652"/>
            <a:ext cx="338554" cy="24622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th-TH"/>
            </a:defPPr>
            <a:lvl1pPr marL="0" algn="r" defTabSz="685800" rtl="0" eaLnBrk="1" latinLnBrk="0" hangingPunct="1">
              <a:defRPr lang="th-TH" sz="10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>
                <a:solidFill>
                  <a:schemeClr val="bg1"/>
                </a:solidFill>
              </a:rPr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8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a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650" y="250279"/>
            <a:ext cx="7677150" cy="769441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th-TH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</a:lstStyle>
          <a:p>
            <a:pPr marL="0" lvl="0" algn="l" defTabSz="685800"/>
            <a:r>
              <a:rPr lang="th-TH" dirty="0"/>
              <a:t>หัวข้อการนำเสนอ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00150"/>
            <a:ext cx="6464300" cy="3394075"/>
          </a:xfrm>
        </p:spPr>
        <p:txBody>
          <a:bodyPr/>
          <a:lstStyle>
            <a:lvl1pPr marL="342900" indent="-342900">
              <a:buClr>
                <a:srgbClr val="E87471"/>
              </a:buClr>
              <a:buSzPct val="120000"/>
              <a:buFont typeface="TH SarabunPSK" panose="020B0500040200020003" pitchFamily="34" charset="-34"/>
              <a:buChar char="+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742950" indent="-285750">
              <a:buClr>
                <a:srgbClr val="E87471"/>
              </a:buClr>
              <a:buSzPct val="80000"/>
              <a:buFont typeface="Arial" panose="020B0604020202020204" pitchFamily="34" charset="0"/>
              <a:buChar char="‒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buClr>
                <a:srgbClr val="E87471"/>
              </a:buClr>
              <a:buSzPct val="80000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buClr>
                <a:srgbClr val="E8747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buClr>
                <a:srgbClr val="E87471"/>
              </a:buClr>
              <a:buSzPct val="80000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8" name="Diagonal Stripe 7"/>
          <p:cNvSpPr/>
          <p:nvPr userDrawn="1"/>
        </p:nvSpPr>
        <p:spPr>
          <a:xfrm rot="10800000">
            <a:off x="5803900" y="123478"/>
            <a:ext cx="3340096" cy="5012728"/>
          </a:xfrm>
          <a:prstGeom prst="diagStripe">
            <a:avLst>
              <a:gd name="adj" fmla="val 85796"/>
            </a:avLst>
          </a:prstGeom>
          <a:solidFill>
            <a:srgbClr val="E8747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4634131"/>
            <a:ext cx="1728000" cy="4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46257" y="4744652"/>
            <a:ext cx="338554" cy="24622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th-TH"/>
            </a:defPPr>
            <a:lvl1pPr marL="0" algn="r" defTabSz="685800" rtl="0" eaLnBrk="1" latinLnBrk="0" hangingPunct="1">
              <a:defRPr lang="th-TH" sz="10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4044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Th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731752 Thankyou Red - Thank You Breast Cancer Ribbon PNG ...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2434"/>
            <a:ext cx="4532883" cy="13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514604" y="4725385"/>
            <a:ext cx="1615076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th-TH"/>
            </a:defPPr>
            <a:lvl1pPr lvl="0" indent="0" defTabSz="914400">
              <a:spcBef>
                <a:spcPct val="20000"/>
              </a:spcBef>
              <a:buFont typeface="Arial" panose="020B0604020202020204" pitchFamily="34" charset="0"/>
              <a:buNone/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cs typeface="TH SarabunPSK" panose="020B0500040200020003" pitchFamily="34" charset="-34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/>
            <a:r>
              <a:rPr lang="en-US" sz="900" dirty="0"/>
              <a:t>02 670 8888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900" dirty="0"/>
              <a:t> 26XX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91410" y="4762450"/>
            <a:ext cx="1547428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lvl="0" indent="0" defTabSz="914400">
              <a:spcBef>
                <a:spcPct val="20000"/>
              </a:spcBef>
              <a:buFont typeface="Arial" panose="020B0604020202020204" pitchFamily="34" charset="0"/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/>
            <a:r>
              <a:rPr lang="en-US" sz="900" noProof="0" dirty="0">
                <a:latin typeface="+mn-lt"/>
              </a:rPr>
              <a:t>SPECTRUM@NBTC.GO.TH</a:t>
            </a:r>
          </a:p>
        </p:txBody>
      </p:sp>
      <p:pic>
        <p:nvPicPr>
          <p:cNvPr id="11" name="Picture 8" descr="หจก. ที168 คอนเทนเนอร์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37" y="4745908"/>
            <a:ext cx="277683" cy="2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4634131"/>
            <a:ext cx="1728000" cy="4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Telephone Icon - 11268 - Dryico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11" y="4751866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51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Input 7"/>
          <p:cNvSpPr/>
          <p:nvPr userDrawn="1"/>
        </p:nvSpPr>
        <p:spPr>
          <a:xfrm rot="16200000" flipH="1">
            <a:off x="4695950" y="695447"/>
            <a:ext cx="5143500" cy="3752606"/>
          </a:xfrm>
          <a:prstGeom prst="flowChartManualInpu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7660" y="1701955"/>
            <a:ext cx="4493370" cy="646331"/>
          </a:xfrm>
          <a:noFill/>
        </p:spPr>
        <p:txBody>
          <a:bodyPr wrap="square" rtlCol="0">
            <a:spAutoFit/>
          </a:bodyPr>
          <a:lstStyle>
            <a:lvl1pPr algn="l">
              <a:defRPr lang="th-TH"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685800"/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5849" y="2387970"/>
            <a:ext cx="4502497" cy="80329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th-TH" sz="2100" baseline="0">
                <a:solidFill>
                  <a:srgbClr val="E87471"/>
                </a:solidFill>
              </a:defRPr>
            </a:lvl1pPr>
          </a:lstStyle>
          <a:p>
            <a:r>
              <a:rPr lang="en-US" dirty="0">
                <a:solidFill>
                  <a:srgbClr val="C0504D"/>
                </a:solidFill>
              </a:rPr>
              <a:t>Insert Description</a:t>
            </a:r>
          </a:p>
          <a:p>
            <a:endParaRPr lang="th-TH" dirty="0">
              <a:solidFill>
                <a:srgbClr val="C0504D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8658" y="3225517"/>
            <a:ext cx="2843768" cy="24622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lang="en-US" sz="2100" smtClean="0"/>
            </a:lvl2pPr>
            <a:lvl3pPr>
              <a:defRPr lang="en-US" sz="2100" smtClean="0"/>
            </a:lvl3pPr>
            <a:lvl4pPr>
              <a:defRPr lang="en-US" sz="2100" smtClean="0"/>
            </a:lvl4pPr>
            <a:lvl5pPr>
              <a:defRPr lang="th-TH" sz="2100"/>
            </a:lvl5pPr>
          </a:lstStyle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Meeting</a:t>
            </a:r>
            <a:r>
              <a:rPr lang="en-US" sz="10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Information 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Day </a:t>
            </a:r>
            <a:r>
              <a:rPr lang="en-US" sz="10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Month Year</a:t>
            </a:r>
            <a:endParaRPr lang="th-TH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92946"/>
            <a:ext cx="2916000" cy="4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4462268"/>
            <a:ext cx="2181225" cy="4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94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Input 7"/>
          <p:cNvSpPr/>
          <p:nvPr userDrawn="1"/>
        </p:nvSpPr>
        <p:spPr>
          <a:xfrm rot="16200000" flipH="1">
            <a:off x="4695950" y="695447"/>
            <a:ext cx="5143500" cy="3752606"/>
          </a:xfrm>
          <a:prstGeom prst="flowChartManualInput">
            <a:avLst/>
          </a:prstGeom>
          <a:blipFill dpi="0" rotWithShape="0">
            <a:blip r:embed="rId2" cstate="print"/>
            <a:srcRect/>
            <a:stretch>
              <a:fillRect l="-2000" r="-64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7660" y="1701955"/>
            <a:ext cx="4493370" cy="646331"/>
          </a:xfrm>
          <a:noFill/>
        </p:spPr>
        <p:txBody>
          <a:bodyPr wrap="square" rtlCol="0">
            <a:spAutoFit/>
          </a:bodyPr>
          <a:lstStyle>
            <a:lvl1pPr algn="l">
              <a:defRPr lang="th-TH"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685800"/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5849" y="2387970"/>
            <a:ext cx="4502497" cy="80329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th-TH" sz="2100" baseline="0">
                <a:solidFill>
                  <a:srgbClr val="E87471"/>
                </a:solidFill>
              </a:defRPr>
            </a:lvl1pPr>
          </a:lstStyle>
          <a:p>
            <a:r>
              <a:rPr lang="en-US" dirty="0">
                <a:solidFill>
                  <a:srgbClr val="C0504D"/>
                </a:solidFill>
              </a:rPr>
              <a:t>Insert Description</a:t>
            </a:r>
          </a:p>
          <a:p>
            <a:endParaRPr lang="th-TH" dirty="0">
              <a:solidFill>
                <a:srgbClr val="C0504D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8658" y="3225517"/>
            <a:ext cx="2843768" cy="24622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lang="en-US" sz="2100" smtClean="0"/>
            </a:lvl2pPr>
            <a:lvl3pPr>
              <a:defRPr lang="en-US" sz="2100" smtClean="0"/>
            </a:lvl3pPr>
            <a:lvl4pPr>
              <a:defRPr lang="en-US" sz="2100" smtClean="0"/>
            </a:lvl4pPr>
            <a:lvl5pPr>
              <a:defRPr lang="th-TH" sz="2100"/>
            </a:lvl5pPr>
          </a:lstStyle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Meeting</a:t>
            </a:r>
            <a:r>
              <a:rPr lang="en-US" sz="10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Information 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Day </a:t>
            </a:r>
            <a:r>
              <a:rPr lang="en-US" sz="10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Month Year</a:t>
            </a:r>
            <a:endParaRPr lang="th-TH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92946"/>
            <a:ext cx="2916000" cy="4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4462268"/>
            <a:ext cx="2181225" cy="4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99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nglis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7660" y="1701955"/>
            <a:ext cx="4493370" cy="646331"/>
          </a:xfrm>
          <a:noFill/>
        </p:spPr>
        <p:txBody>
          <a:bodyPr wrap="square" rtlCol="0">
            <a:spAutoFit/>
          </a:bodyPr>
          <a:lstStyle>
            <a:lvl1pPr algn="l">
              <a:defRPr lang="th-TH"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685800"/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5849" y="2387970"/>
            <a:ext cx="4502497" cy="80329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th-TH" sz="2100" baseline="0">
                <a:solidFill>
                  <a:srgbClr val="E87471"/>
                </a:solidFill>
              </a:defRPr>
            </a:lvl1pPr>
          </a:lstStyle>
          <a:p>
            <a:r>
              <a:rPr lang="en-US" dirty="0">
                <a:solidFill>
                  <a:srgbClr val="C0504D"/>
                </a:solidFill>
              </a:rPr>
              <a:t>Insert Description</a:t>
            </a:r>
          </a:p>
          <a:p>
            <a:endParaRPr lang="th-TH" dirty="0">
              <a:solidFill>
                <a:srgbClr val="C0504D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8658" y="3225517"/>
            <a:ext cx="2843768" cy="24622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0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lang="en-US" sz="2100" smtClean="0"/>
            </a:lvl2pPr>
            <a:lvl3pPr>
              <a:defRPr lang="en-US" sz="2100" smtClean="0"/>
            </a:lvl3pPr>
            <a:lvl4pPr>
              <a:defRPr lang="en-US" sz="2100" smtClean="0"/>
            </a:lvl4pPr>
            <a:lvl5pPr>
              <a:defRPr lang="th-TH" sz="2100"/>
            </a:lvl5pPr>
          </a:lstStyle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Meeting</a:t>
            </a:r>
            <a:r>
              <a:rPr lang="en-US" sz="10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Information 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Day </a:t>
            </a:r>
            <a:r>
              <a:rPr lang="en-US" sz="10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Month Year</a:t>
            </a:r>
            <a:endParaRPr lang="th-TH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92946"/>
            <a:ext cx="2916000" cy="4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4462268"/>
            <a:ext cx="2181225" cy="4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nglis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872902" y="4696553"/>
            <a:ext cx="6271097" cy="327722"/>
          </a:xfrm>
          <a:prstGeom prst="rect">
            <a:avLst/>
          </a:prstGeom>
          <a:solidFill>
            <a:srgbClr val="E8747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650" y="311834"/>
            <a:ext cx="7677150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th-TH" sz="3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685800"/>
            <a:r>
              <a:rPr lang="en-US" dirty="0"/>
              <a:t>Slide Title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00150"/>
            <a:ext cx="7175500" cy="3394075"/>
          </a:xfrm>
        </p:spPr>
        <p:txBody>
          <a:bodyPr>
            <a:normAutofit/>
          </a:bodyPr>
          <a:lstStyle>
            <a:lvl1pPr marL="342900" indent="-342900">
              <a:buClr>
                <a:srgbClr val="E87471"/>
              </a:buClr>
              <a:buSzPct val="160000"/>
              <a:buFont typeface="TH SarabunPSK" panose="020B0500040200020003" pitchFamily="34" charset="-34"/>
              <a:buChar char="+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1pPr>
            <a:lvl2pPr marL="742950" indent="-285750">
              <a:buClr>
                <a:srgbClr val="E87471"/>
              </a:buClr>
              <a:buFont typeface="Arial" panose="020B0604020202020204" pitchFamily="34" charset="0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2pPr>
            <a:lvl3pPr>
              <a:buClr>
                <a:srgbClr val="E8747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3pPr>
            <a:lvl4pPr marL="1600200" indent="-228600">
              <a:buClr>
                <a:srgbClr val="E87471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4pPr>
            <a:lvl5pPr>
              <a:buClr>
                <a:srgbClr val="E87471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6257" y="4744652"/>
            <a:ext cx="338554" cy="246221"/>
          </a:xfrm>
          <a:noFill/>
        </p:spPr>
        <p:txBody>
          <a:bodyPr vert="horz" wrap="none" lIns="91440" tIns="45720" rIns="91440" bIns="45720" rtlCol="0">
            <a:spAutoFit/>
          </a:bodyPr>
          <a:lstStyle>
            <a:lvl1pPr>
              <a:defRPr lang="th-TH" sz="10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th-TH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4650333"/>
            <a:ext cx="2181225" cy="4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7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nglis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650" y="311834"/>
            <a:ext cx="7677150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th-TH" sz="3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685800"/>
            <a:r>
              <a:rPr lang="en-US" dirty="0"/>
              <a:t>Slide Title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00150"/>
            <a:ext cx="7175500" cy="3394075"/>
          </a:xfrm>
        </p:spPr>
        <p:txBody>
          <a:bodyPr>
            <a:normAutofit/>
          </a:bodyPr>
          <a:lstStyle>
            <a:lvl1pPr marL="342900" indent="-342900">
              <a:buClr>
                <a:srgbClr val="E87471"/>
              </a:buClr>
              <a:buSzPct val="160000"/>
              <a:buFont typeface="TH SarabunPSK" panose="020B0500040200020003" pitchFamily="34" charset="-34"/>
              <a:buChar char="+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1pPr>
            <a:lvl2pPr marL="742950" indent="-285750">
              <a:buClr>
                <a:srgbClr val="E87471"/>
              </a:buClr>
              <a:buFont typeface="Arial" panose="020B0604020202020204" pitchFamily="34" charset="0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2pPr>
            <a:lvl3pPr>
              <a:buClr>
                <a:srgbClr val="E8747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3pPr>
            <a:lvl4pPr marL="1600200" indent="-228600">
              <a:buClr>
                <a:srgbClr val="E87471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4pPr>
            <a:lvl5pPr>
              <a:buClr>
                <a:srgbClr val="E87471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4650333"/>
            <a:ext cx="2181225" cy="4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872902" y="4696553"/>
            <a:ext cx="6271097" cy="327722"/>
          </a:xfrm>
          <a:prstGeom prst="rect">
            <a:avLst/>
          </a:prstGeom>
          <a:solidFill>
            <a:srgbClr val="E87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46257" y="4744652"/>
            <a:ext cx="338554" cy="24622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th-TH"/>
            </a:defPPr>
            <a:lvl1pPr marL="0" algn="r" defTabSz="685800" rtl="0" eaLnBrk="1" latinLnBrk="0" hangingPunct="1">
              <a:defRPr lang="th-TH" sz="10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>
                <a:solidFill>
                  <a:schemeClr val="bg1"/>
                </a:solidFill>
              </a:rPr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2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nglis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650" y="311834"/>
            <a:ext cx="7677150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th-TH" sz="3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685800"/>
            <a:r>
              <a:rPr lang="en-US" dirty="0"/>
              <a:t>Slide Title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00150"/>
            <a:ext cx="7175500" cy="3394075"/>
          </a:xfrm>
        </p:spPr>
        <p:txBody>
          <a:bodyPr>
            <a:normAutofit/>
          </a:bodyPr>
          <a:lstStyle>
            <a:lvl1pPr marL="342900" indent="-342900">
              <a:buClr>
                <a:srgbClr val="E87471"/>
              </a:buClr>
              <a:buSzPct val="160000"/>
              <a:buFont typeface="TH SarabunPSK" panose="020B0500040200020003" pitchFamily="34" charset="-34"/>
              <a:buChar char="+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1pPr>
            <a:lvl2pPr marL="742950" indent="-285750">
              <a:buClr>
                <a:srgbClr val="E87471"/>
              </a:buClr>
              <a:buFont typeface="Arial" panose="020B0604020202020204" pitchFamily="34" charset="0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2pPr>
            <a:lvl3pPr>
              <a:buClr>
                <a:srgbClr val="E8747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3pPr>
            <a:lvl4pPr marL="1600200" indent="-228600">
              <a:buClr>
                <a:srgbClr val="E87471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4pPr>
            <a:lvl5pPr>
              <a:buClr>
                <a:srgbClr val="E87471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4650333"/>
            <a:ext cx="2181225" cy="4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872902" y="4696553"/>
            <a:ext cx="6271097" cy="3277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46257" y="4744652"/>
            <a:ext cx="338554" cy="24622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th-TH"/>
            </a:defPPr>
            <a:lvl1pPr marL="0" algn="r" defTabSz="685800" rtl="0" eaLnBrk="1" latinLnBrk="0" hangingPunct="1">
              <a:defRPr lang="th-TH" sz="10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>
                <a:solidFill>
                  <a:schemeClr val="bg1"/>
                </a:solidFill>
              </a:rPr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7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nglis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650" y="311834"/>
            <a:ext cx="7677150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th-TH" sz="3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685800"/>
            <a:r>
              <a:rPr lang="en-US" dirty="0"/>
              <a:t>Slide Title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00150"/>
            <a:ext cx="7175500" cy="3394075"/>
          </a:xfrm>
        </p:spPr>
        <p:txBody>
          <a:bodyPr>
            <a:normAutofit/>
          </a:bodyPr>
          <a:lstStyle>
            <a:lvl1pPr marL="342900" indent="-342900">
              <a:buClr>
                <a:srgbClr val="E87471"/>
              </a:buClr>
              <a:buSzPct val="160000"/>
              <a:buFont typeface="TH SarabunPSK" panose="020B0500040200020003" pitchFamily="34" charset="-34"/>
              <a:buChar char="+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1pPr>
            <a:lvl2pPr marL="742950" indent="-285750">
              <a:buClr>
                <a:srgbClr val="E87471"/>
              </a:buClr>
              <a:buFont typeface="Arial" panose="020B0604020202020204" pitchFamily="34" charset="0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2pPr>
            <a:lvl3pPr>
              <a:buClr>
                <a:srgbClr val="E8747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3pPr>
            <a:lvl4pPr marL="1600200" indent="-228600">
              <a:buClr>
                <a:srgbClr val="E87471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4pPr>
            <a:lvl5pPr>
              <a:buClr>
                <a:srgbClr val="E87471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4650333"/>
            <a:ext cx="2181225" cy="4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872902" y="4696553"/>
            <a:ext cx="6271097" cy="327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46257" y="4744652"/>
            <a:ext cx="338554" cy="24622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th-TH"/>
            </a:defPPr>
            <a:lvl1pPr marL="0" algn="r" defTabSz="685800" rtl="0" eaLnBrk="1" latinLnBrk="0" hangingPunct="1">
              <a:defRPr lang="th-TH" sz="10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>
                <a:solidFill>
                  <a:schemeClr val="bg1"/>
                </a:solidFill>
              </a:rPr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0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nglis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onal Stripe 9"/>
          <p:cNvSpPr/>
          <p:nvPr userDrawn="1"/>
        </p:nvSpPr>
        <p:spPr>
          <a:xfrm rot="10800000">
            <a:off x="5803900" y="123478"/>
            <a:ext cx="3340096" cy="5012728"/>
          </a:xfrm>
          <a:prstGeom prst="diagStripe">
            <a:avLst>
              <a:gd name="adj" fmla="val 85796"/>
            </a:avLst>
          </a:prstGeom>
          <a:solidFill>
            <a:srgbClr val="E8747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650" y="311834"/>
            <a:ext cx="7677150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th-TH" sz="3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685800"/>
            <a:r>
              <a:rPr lang="en-US" dirty="0"/>
              <a:t>Slide Title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00150"/>
            <a:ext cx="7175500" cy="3394075"/>
          </a:xfrm>
        </p:spPr>
        <p:txBody>
          <a:bodyPr>
            <a:normAutofit/>
          </a:bodyPr>
          <a:lstStyle>
            <a:lvl1pPr marL="342900" indent="-342900">
              <a:buClr>
                <a:srgbClr val="E87471"/>
              </a:buClr>
              <a:buSzPct val="160000"/>
              <a:buFont typeface="TH SarabunPSK" panose="020B0500040200020003" pitchFamily="34" charset="-34"/>
              <a:buChar char="+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1pPr>
            <a:lvl2pPr marL="742950" indent="-285750">
              <a:buClr>
                <a:srgbClr val="E87471"/>
              </a:buClr>
              <a:buFont typeface="Arial" panose="020B0604020202020204" pitchFamily="34" charset="0"/>
              <a:buChar char="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2pPr>
            <a:lvl3pPr>
              <a:buClr>
                <a:srgbClr val="E8747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3pPr>
            <a:lvl4pPr marL="1600200" indent="-228600">
              <a:buClr>
                <a:srgbClr val="E87471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4pPr>
            <a:lvl5pPr>
              <a:buClr>
                <a:srgbClr val="E87471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6257" y="4744652"/>
            <a:ext cx="338554" cy="246221"/>
          </a:xfrm>
          <a:noFill/>
        </p:spPr>
        <p:txBody>
          <a:bodyPr vert="horz" wrap="none" lIns="91440" tIns="45720" rIns="91440" bIns="45720" rtlCol="0">
            <a:spAutoFit/>
          </a:bodyPr>
          <a:lstStyle>
            <a:lvl1pPr>
              <a:defRPr lang="th-TH" sz="10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th-TH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4650333"/>
            <a:ext cx="2181225" cy="4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39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8AA1-9211-4BC7-9B08-2AEF61497A7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62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  <p:sldLayoutId id="2147483665" r:id="rId4"/>
    <p:sldLayoutId id="2147483684" r:id="rId5"/>
    <p:sldLayoutId id="2147483689" r:id="rId6"/>
    <p:sldLayoutId id="2147483690" r:id="rId7"/>
    <p:sldLayoutId id="2147483691" r:id="rId8"/>
    <p:sldLayoutId id="2147483680" r:id="rId9"/>
    <p:sldLayoutId id="2147483670" r:id="rId10"/>
    <p:sldLayoutId id="2147483686" r:id="rId11"/>
    <p:sldLayoutId id="2147483687" r:id="rId12"/>
    <p:sldLayoutId id="2147483679" r:id="rId13"/>
    <p:sldLayoutId id="2147483685" r:id="rId14"/>
    <p:sldLayoutId id="2147483688" r:id="rId15"/>
    <p:sldLayoutId id="2147483666" r:id="rId16"/>
    <p:sldLayoutId id="2147483671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package" Target="../embeddings/Microsoft_Word_Document2.docx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package" Target="../embeddings/Microsoft_Word_Document3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5" Type="http://schemas.openxmlformats.org/officeDocument/2006/relationships/image" Target="../media/image19.wmf"/><Relationship Id="rId10" Type="http://schemas.openxmlformats.org/officeDocument/2006/relationships/package" Target="../embeddings/Microsoft_Word_Document6.docx"/><Relationship Id="rId4" Type="http://schemas.openxmlformats.org/officeDocument/2006/relationships/package" Target="../embeddings/Microsoft_Word_Document4.docx"/><Relationship Id="rId9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FF6600"/>
                </a:solidFill>
              </a:rPr>
              <a:t>World </a:t>
            </a:r>
            <a:r>
              <a:rPr lang="en-US" sz="1800" dirty="0" err="1">
                <a:solidFill>
                  <a:srgbClr val="FF6600"/>
                </a:solidFill>
              </a:rPr>
              <a:t>Radiocommunication</a:t>
            </a:r>
            <a:r>
              <a:rPr lang="en-US" sz="1800" dirty="0">
                <a:solidFill>
                  <a:srgbClr val="FF6600"/>
                </a:solidFill>
              </a:rPr>
              <a:t> Conference 2023 (WRC-23)</a:t>
            </a:r>
            <a:endParaRPr lang="th-TH" sz="1800" dirty="0">
              <a:solidFill>
                <a:srgbClr val="FF66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18658" y="3225517"/>
            <a:ext cx="2843768" cy="400110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>
                <a:latin typeface="+mj-lt"/>
              </a:rPr>
              <a:t>2 </a:t>
            </a:r>
            <a:r>
              <a:rPr lang="th-TH" sz="2000" b="0" dirty="0" smtClean="0">
                <a:latin typeface="+mj-lt"/>
              </a:rPr>
              <a:t>มีนาคม </a:t>
            </a:r>
            <a:r>
              <a:rPr lang="th-TH" sz="2000" b="0" dirty="0">
                <a:latin typeface="+mj-lt"/>
              </a:rPr>
              <a:t>256</a:t>
            </a:r>
            <a:r>
              <a:rPr lang="en-US" sz="2000" b="0" dirty="0">
                <a:latin typeface="+mj-lt"/>
              </a:rPr>
              <a:t>4</a:t>
            </a:r>
            <a:endParaRPr lang="th-TH" sz="2000" b="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585" y="0"/>
            <a:ext cx="3784415" cy="514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Triangle 6"/>
          <p:cNvSpPr/>
          <p:nvPr/>
        </p:nvSpPr>
        <p:spPr>
          <a:xfrm rot="16200000" flipH="1" flipV="1">
            <a:off x="3485458" y="1867597"/>
            <a:ext cx="5143501" cy="14083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659" y="1136302"/>
            <a:ext cx="5137647" cy="1384995"/>
          </a:xfrm>
        </p:spPr>
        <p:txBody>
          <a:bodyPr/>
          <a:lstStyle/>
          <a:p>
            <a:r>
              <a:rPr lang="th-TH" sz="2800" dirty="0"/>
              <a:t>การประชุมคณะทำงานเตรียมการประชุมใหญ่</a:t>
            </a:r>
            <a:br>
              <a:rPr lang="th-TH" sz="2800" dirty="0"/>
            </a:br>
            <a:r>
              <a:rPr lang="th-TH" sz="2800" dirty="0"/>
              <a:t>ระดับโลกว่าด้วยวิทยุคมนาคม ค.ศ. 2023 (</a:t>
            </a:r>
            <a:r>
              <a:rPr lang="en-US" sz="2800" dirty="0"/>
              <a:t>WRC-23) </a:t>
            </a:r>
            <a:r>
              <a:rPr lang="th-TH" sz="2800" dirty="0"/>
              <a:t/>
            </a:r>
            <a:br>
              <a:rPr lang="th-TH" sz="2800" dirty="0"/>
            </a:br>
            <a:r>
              <a:rPr lang="th-TH" sz="2800" dirty="0"/>
              <a:t>ครั้งที่ 1/256</a:t>
            </a:r>
            <a:r>
              <a:rPr lang="en-US" sz="2800" dirty="0"/>
              <a:t>4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06259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111721-0721-4B2F-94D3-FD0ED68C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11834"/>
            <a:ext cx="7677150" cy="646331"/>
          </a:xfrm>
        </p:spPr>
        <p:txBody>
          <a:bodyPr/>
          <a:lstStyle/>
          <a:p>
            <a:r>
              <a:rPr lang="th-TH" dirty="0"/>
              <a:t>ระเบียบวาระที่ 3.</a:t>
            </a:r>
            <a:r>
              <a:rPr lang="en-US" dirty="0"/>
              <a:t>3:</a:t>
            </a:r>
            <a:r>
              <a:rPr lang="th-TH" dirty="0"/>
              <a:t> กำหนดการประชุม </a:t>
            </a:r>
            <a:r>
              <a:rPr lang="en-US" dirty="0" smtClean="0"/>
              <a:t>APG23-2</a:t>
            </a:r>
            <a:r>
              <a:rPr lang="th-TH" dirty="0" smtClean="0"/>
              <a:t> (1/2)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841D2-BB50-4DF6-B01F-A2172DF0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10</a:t>
            </a:fld>
            <a:endParaRPr lang="th-T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1E41627-5EE6-453A-93B4-128950BB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00151"/>
            <a:ext cx="7175500" cy="1162906"/>
          </a:xfrm>
        </p:spPr>
        <p:txBody>
          <a:bodyPr/>
          <a:lstStyle/>
          <a:p>
            <a:r>
              <a:rPr lang="en-US" dirty="0"/>
              <a:t>19 – 23 </a:t>
            </a:r>
            <a:r>
              <a:rPr lang="th-TH" dirty="0"/>
              <a:t>เมษายน 2564 (รูปแบบ</a:t>
            </a:r>
            <a:r>
              <a:rPr lang="th-TH" dirty="0" smtClean="0"/>
              <a:t>การประชุมออนไลน์)</a:t>
            </a:r>
            <a:endParaRPr lang="en-US" dirty="0"/>
          </a:p>
        </p:txBody>
      </p:sp>
      <p:graphicFrame>
        <p:nvGraphicFramePr>
          <p:cNvPr id="2" name="Object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954500"/>
              </p:ext>
            </p:extLst>
          </p:nvPr>
        </p:nvGraphicFramePr>
        <p:xfrm>
          <a:off x="6346304" y="2951044"/>
          <a:ext cx="959451" cy="8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เอกสาร" showAsIcon="1" r:id="rId4" imgW="914400" imgH="771480" progId="Word.Document.12">
                  <p:embed/>
                </p:oleObj>
              </mc:Choice>
              <mc:Fallback>
                <p:oleObj name="เอกสาร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6304" y="2951044"/>
                        <a:ext cx="959451" cy="80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773714"/>
              </p:ext>
            </p:extLst>
          </p:nvPr>
        </p:nvGraphicFramePr>
        <p:xfrm>
          <a:off x="2094233" y="2077890"/>
          <a:ext cx="2795051" cy="57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Packager Shell Object" showAsIcon="1" r:id="rId6" imgW="3141720" imgH="648000" progId="Package">
                  <p:embed/>
                </p:oleObj>
              </mc:Choice>
              <mc:Fallback>
                <p:oleObj name="Packager Shell Object" showAsIcon="1" r:id="rId6" imgW="3141720" imgH="648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94233" y="2077890"/>
                        <a:ext cx="2795051" cy="576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812177"/>
              </p:ext>
            </p:extLst>
          </p:nvPr>
        </p:nvGraphicFramePr>
        <p:xfrm>
          <a:off x="1230143" y="2951044"/>
          <a:ext cx="4533660" cy="57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Packager Shell Object" showAsIcon="1" r:id="rId8" imgW="5096160" imgH="648000" progId="Package">
                  <p:embed/>
                </p:oleObj>
              </mc:Choice>
              <mc:Fallback>
                <p:oleObj name="Packager Shell Object" showAsIcon="1" r:id="rId8" imgW="5096160" imgH="648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30143" y="2951044"/>
                        <a:ext cx="4533660" cy="576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3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111721-0721-4B2F-94D3-FD0ED68C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11834"/>
            <a:ext cx="7677150" cy="646331"/>
          </a:xfrm>
        </p:spPr>
        <p:txBody>
          <a:bodyPr/>
          <a:lstStyle/>
          <a:p>
            <a:r>
              <a:rPr lang="th-TH" dirty="0"/>
              <a:t>ระเบียบวาระที่ 3.</a:t>
            </a:r>
            <a:r>
              <a:rPr lang="en-US" dirty="0"/>
              <a:t>3:</a:t>
            </a:r>
            <a:r>
              <a:rPr lang="th-TH" dirty="0"/>
              <a:t> กำหนดการประชุม </a:t>
            </a:r>
            <a:r>
              <a:rPr lang="en-US" dirty="0" smtClean="0"/>
              <a:t>APG23-2</a:t>
            </a:r>
            <a:r>
              <a:rPr lang="th-TH" dirty="0" smtClean="0"/>
              <a:t> (2/2)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841D2-BB50-4DF6-B01F-A2172DF0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11</a:t>
            </a:fld>
            <a:endParaRPr lang="th-TH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758520"/>
              </p:ext>
            </p:extLst>
          </p:nvPr>
        </p:nvGraphicFramePr>
        <p:xfrm>
          <a:off x="1605559" y="1532786"/>
          <a:ext cx="609600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cs typeface="+mn-cs"/>
                        </a:rPr>
                        <a:t>การดำเนินการ</a:t>
                      </a:r>
                      <a:endParaRPr lang="th-TH" sz="22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cs typeface="+mn-cs"/>
                        </a:rPr>
                        <a:t>แนวทางดำเนินการ</a:t>
                      </a:r>
                      <a:endParaRPr lang="th-TH" sz="22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cs typeface="+mn-cs"/>
                        </a:rPr>
                        <a:t>การรวบรวมรายชื่อผู้แทนไทย</a:t>
                      </a:r>
                      <a:endParaRPr lang="th-TH" sz="20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cs typeface="+mn-cs"/>
                        </a:rPr>
                        <a:t>แต่ละหน่วยงานส่งรายชื่อผู้แทนให้กระทรวง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cs typeface="+mn-cs"/>
                        </a:rPr>
                        <a:t>DES</a:t>
                      </a:r>
                      <a:endParaRPr lang="th-TH" sz="20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cs typeface="+mn-cs"/>
                        </a:rPr>
                        <a:t>การส่งรายชื่อผู้แทนไทยให้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cs typeface="+mn-cs"/>
                        </a:rPr>
                        <a:t>APT</a:t>
                      </a:r>
                      <a:endParaRPr lang="th-TH" sz="20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cs typeface="+mn-cs"/>
                        </a:rPr>
                        <a:t>กระทรวง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cs typeface="+mn-cs"/>
                        </a:rPr>
                        <a:t>DES</a:t>
                      </a:r>
                      <a:endParaRPr lang="th-TH" sz="20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cs typeface="+mn-cs"/>
                        </a:rPr>
                        <a:t>การลงทะเบียนออนไลน์ในเว็บไซต์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cs typeface="+mn-cs"/>
                        </a:rPr>
                        <a:t>APT</a:t>
                      </a:r>
                      <a:endParaRPr lang="th-TH" sz="20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cs typeface="+mn-cs"/>
                        </a:rPr>
                        <a:t>การเข้าร่วมประชุม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cs typeface="+mn-cs"/>
                        </a:rPr>
                        <a:t>APG23-2</a:t>
                      </a:r>
                      <a:endParaRPr lang="th-TH" sz="20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cs typeface="+mn-cs"/>
                        </a:rPr>
                        <a:t>แต่ละหน่วยงานเข้าร่วมประชุมเอง</a:t>
                      </a:r>
                      <a:endParaRPr lang="th-TH" sz="20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41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111721-0721-4B2F-94D3-FD0ED68C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7897"/>
            <a:ext cx="7677150" cy="1200329"/>
          </a:xfrm>
        </p:spPr>
        <p:txBody>
          <a:bodyPr/>
          <a:lstStyle/>
          <a:p>
            <a:r>
              <a:rPr lang="th-TH" dirty="0"/>
              <a:t>ระเบียบวาระที่ 3.4</a:t>
            </a:r>
            <a:r>
              <a:rPr lang="en-US" dirty="0"/>
              <a:t>: </a:t>
            </a:r>
            <a:r>
              <a:rPr lang="th-TH" dirty="0"/>
              <a:t>ผลการประชุมกลุ่มศึกษาและกลุ่ม</a:t>
            </a:r>
            <a:r>
              <a:rPr lang="th-TH" dirty="0" smtClean="0"/>
              <a:t>ทำงาน</a:t>
            </a:r>
            <a:br>
              <a:rPr lang="th-TH" dirty="0" smtClean="0"/>
            </a:br>
            <a:r>
              <a:rPr lang="th-TH" dirty="0" smtClean="0"/>
              <a:t>		      ของ </a:t>
            </a:r>
            <a:r>
              <a:rPr lang="en-US" dirty="0"/>
              <a:t>ITU-R </a:t>
            </a:r>
            <a:r>
              <a:rPr lang="th-TH" dirty="0"/>
              <a:t>ที่เกี่ยวข้อง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841D2-BB50-4DF6-B01F-A2172DF0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12</a:t>
            </a:fld>
            <a:endParaRPr lang="th-TH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04795179-87CD-4788-A484-54EE1C916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094"/>
              </p:ext>
            </p:extLst>
          </p:nvPr>
        </p:nvGraphicFramePr>
        <p:xfrm>
          <a:off x="1284927" y="1291013"/>
          <a:ext cx="6493465" cy="3002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26006">
                  <a:extLst>
                    <a:ext uri="{9D8B030D-6E8A-4147-A177-3AD203B41FA5}">
                      <a16:colId xmlns="" xmlns:a16="http://schemas.microsoft.com/office/drawing/2014/main" val="2947040702"/>
                    </a:ext>
                  </a:extLst>
                </a:gridCol>
                <a:gridCol w="4467459">
                  <a:extLst>
                    <a:ext uri="{9D8B030D-6E8A-4147-A177-3AD203B41FA5}">
                      <a16:colId xmlns="" xmlns:a16="http://schemas.microsoft.com/office/drawing/2014/main" val="3930421958"/>
                    </a:ext>
                  </a:extLst>
                </a:gridCol>
              </a:tblGrid>
              <a:tr h="299269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กลุ่มศึกษา/กลุ่มทำงานที่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การประชุมครั้งล่าสุดเมื่อวันที่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4663732"/>
                  </a:ext>
                </a:extLst>
              </a:tr>
              <a:tr h="299269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ตุลาคม </a:t>
                      </a:r>
                      <a:r>
                        <a:rPr lang="th-TH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พฤศจิกายน 2563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6928981"/>
                  </a:ext>
                </a:extLst>
              </a:tr>
              <a:tr h="2992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4C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15-19</a:t>
                      </a:r>
                      <a:r>
                        <a:rPr lang="th-TH" sz="18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กุมภาพันธ์ 2564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2310445"/>
                  </a:ext>
                </a:extLst>
              </a:tr>
              <a:tr h="2992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5A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9-20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พฤศจิกายน 2563</a:t>
                      </a:r>
                      <a:endParaRPr lang="en-US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4758535"/>
                  </a:ext>
                </a:extLst>
              </a:tr>
              <a:tr h="3088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5B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9-20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พฤศจิกายน 2563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1948684"/>
                  </a:ext>
                </a:extLst>
              </a:tr>
              <a:tr h="2992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5C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4-13 พฤศจิกายน 2563</a:t>
                      </a:r>
                      <a:endParaRPr lang="en-US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4651913"/>
                  </a:ext>
                </a:extLst>
              </a:tr>
              <a:tr h="2992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5D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17-19 พฤศจิกายน 2563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4578694"/>
                  </a:ext>
                </a:extLst>
              </a:tr>
              <a:tr h="299269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6/1</a:t>
                      </a:r>
                      <a:endParaRPr lang="en-US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19-23 ตุลาคม 2563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7733337"/>
                  </a:ext>
                </a:extLst>
              </a:tr>
              <a:tr h="2992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7B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21-25 กันยายน 2563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0566831"/>
                  </a:ext>
                </a:extLst>
              </a:tr>
              <a:tr h="2992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7C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กันยายน - 2 ตุลาคม 2563</a:t>
                      </a:r>
                    </a:p>
                  </a:txBody>
                  <a:tcPr marL="121920" marR="1219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046537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4927" y="4293333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 smtClean="0"/>
              <a:t>รายงานผลการประชุม </a:t>
            </a:r>
            <a:r>
              <a:rPr lang="en-US" sz="1600" dirty="0"/>
              <a:t>: </a:t>
            </a:r>
            <a:r>
              <a:rPr lang="en-US" sz="1600" dirty="0" smtClean="0"/>
              <a:t>https://www.nbtc.go.th/spectrum_management/</a:t>
            </a:r>
            <a:r>
              <a:rPr lang="th-TH" sz="1600" dirty="0" smtClean="0"/>
              <a:t>บริการข่าวสาร/ผลการประชุมที่สำคัญ.</a:t>
            </a:r>
            <a:r>
              <a:rPr lang="en-US" sz="1600" dirty="0" err="1" smtClean="0"/>
              <a:t>aspx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15085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111721-0721-4B2F-94D3-FD0ED68C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11553"/>
            <a:ext cx="7677150" cy="1200329"/>
          </a:xfrm>
        </p:spPr>
        <p:txBody>
          <a:bodyPr/>
          <a:lstStyle/>
          <a:p>
            <a:r>
              <a:rPr lang="th-TH" dirty="0"/>
              <a:t>ระเบียบวาระที่ </a:t>
            </a:r>
            <a:r>
              <a:rPr lang="th-TH" dirty="0" smtClean="0"/>
              <a:t>3.</a:t>
            </a:r>
            <a:r>
              <a:rPr lang="en-US" dirty="0"/>
              <a:t>5</a:t>
            </a:r>
            <a:r>
              <a:rPr lang="en-US" dirty="0" smtClean="0"/>
              <a:t>:</a:t>
            </a:r>
            <a:r>
              <a:rPr lang="th-TH" dirty="0" smtClean="0"/>
              <a:t> </a:t>
            </a:r>
            <a:r>
              <a:rPr lang="th-TH" dirty="0"/>
              <a:t>ความคืบหน้าการเสนอชื่อผู้แทนไทย</a:t>
            </a:r>
            <a:r>
              <a:rPr lang="th-TH" dirty="0" smtClean="0"/>
              <a:t>เข้ารับการ</a:t>
            </a:r>
            <a:r>
              <a:rPr lang="th-TH" dirty="0"/>
              <a:t>คัดเลือกดำรงตำแหน่งของการประชุม </a:t>
            </a:r>
            <a:r>
              <a:rPr lang="en-US" dirty="0"/>
              <a:t>APG-23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841D2-BB50-4DF6-B01F-A2172DF0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13</a:t>
            </a:fld>
            <a:endParaRPr lang="th-T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1E41627-5EE6-453A-93B4-128950BB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33284"/>
            <a:ext cx="7696200" cy="2383491"/>
          </a:xfrm>
        </p:spPr>
        <p:txBody>
          <a:bodyPr>
            <a:normAutofit/>
          </a:bodyPr>
          <a:lstStyle/>
          <a:p>
            <a:r>
              <a:rPr lang="th-TH" dirty="0" smtClean="0"/>
              <a:t>ฝ่ายเลขานุการคณะทำงานฯ ได้เสนอชื่อผู้แทนไทยเข้ารับตำแหน่ง </a:t>
            </a:r>
            <a:r>
              <a:rPr lang="en-US" dirty="0" smtClean="0"/>
              <a:t>Drafting Group Chair (DG Chair) </a:t>
            </a:r>
            <a:r>
              <a:rPr lang="th-TH" dirty="0"/>
              <a:t>จำนวน 2 ท่าน </a:t>
            </a:r>
            <a:r>
              <a:rPr lang="th-TH" dirty="0" smtClean="0"/>
              <a:t>โดยมีความคืบหน้าดังนี้</a:t>
            </a:r>
            <a:endParaRPr lang="en-US" dirty="0" smtClean="0"/>
          </a:p>
          <a:p>
            <a:pPr lvl="1"/>
            <a:r>
              <a:rPr lang="th-TH" b="1" dirty="0"/>
              <a:t>นางสาว</a:t>
            </a:r>
            <a:r>
              <a:rPr lang="th-TH" b="1" dirty="0" err="1"/>
              <a:t>ณัฐ</a:t>
            </a:r>
            <a:r>
              <a:rPr lang="th-TH" b="1" dirty="0"/>
              <a:t>ชา เตชาชัยนิ</a:t>
            </a:r>
            <a:r>
              <a:rPr lang="th-TH" b="1" dirty="0" err="1"/>
              <a:t>รันดร์</a:t>
            </a:r>
            <a:r>
              <a:rPr lang="th-TH" dirty="0"/>
              <a:t>, สำนักงาน </a:t>
            </a:r>
            <a:r>
              <a:rPr lang="th-TH" dirty="0" err="1"/>
              <a:t>กสทช</a:t>
            </a:r>
            <a:r>
              <a:rPr lang="th-TH" dirty="0"/>
              <a:t>. – </a:t>
            </a:r>
            <a:r>
              <a:rPr lang="en-US" dirty="0"/>
              <a:t>DG Chair AI </a:t>
            </a:r>
            <a:r>
              <a:rPr lang="en-US" u="sng" dirty="0" smtClean="0"/>
              <a:t>1.11</a:t>
            </a:r>
          </a:p>
          <a:p>
            <a:pPr lvl="2"/>
            <a:r>
              <a:rPr lang="th-TH" dirty="0" smtClean="0"/>
              <a:t>อยู่ระหว่างการพิจารณาของ </a:t>
            </a:r>
            <a:r>
              <a:rPr lang="en-US" dirty="0" smtClean="0"/>
              <a:t>Working Party Chair</a:t>
            </a:r>
            <a:endParaRPr lang="en-US" dirty="0"/>
          </a:p>
          <a:p>
            <a:pPr lvl="1"/>
            <a:r>
              <a:rPr lang="th-TH" b="1" dirty="0"/>
              <a:t>นางอรอนงค์ สงวนต้นกัลยา</a:t>
            </a:r>
            <a:r>
              <a:rPr lang="th-TH" dirty="0"/>
              <a:t>, บริษัท ไทยคม จำกัด (มหาชน) </a:t>
            </a:r>
            <a:r>
              <a:rPr lang="th-TH" dirty="0" smtClean="0"/>
              <a:t>– </a:t>
            </a:r>
            <a:r>
              <a:rPr lang="en-US" dirty="0" smtClean="0"/>
              <a:t>DG </a:t>
            </a:r>
            <a:r>
              <a:rPr lang="en-US" dirty="0"/>
              <a:t>Chair AI</a:t>
            </a:r>
            <a:r>
              <a:rPr lang="en-US" dirty="0" smtClean="0"/>
              <a:t> </a:t>
            </a:r>
            <a:r>
              <a:rPr lang="en-US" u="sng" dirty="0" smtClean="0"/>
              <a:t>1.17</a:t>
            </a:r>
            <a:endParaRPr lang="th-TH" u="sng" dirty="0" smtClean="0"/>
          </a:p>
          <a:p>
            <a:pPr lvl="2"/>
            <a:r>
              <a:rPr lang="th-TH" dirty="0" smtClean="0"/>
              <a:t>ได้รับการยืนยันจาก </a:t>
            </a:r>
            <a:r>
              <a:rPr lang="en-US" dirty="0" smtClean="0"/>
              <a:t>Working Party Chair </a:t>
            </a:r>
            <a:r>
              <a:rPr lang="th-TH" dirty="0" smtClean="0"/>
              <a:t>แล้ว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1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111721-0721-4B2F-94D3-FD0ED68C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11834"/>
            <a:ext cx="7677150" cy="646331"/>
          </a:xfrm>
        </p:spPr>
        <p:txBody>
          <a:bodyPr/>
          <a:lstStyle/>
          <a:p>
            <a:r>
              <a:rPr lang="th-TH" dirty="0"/>
              <a:t>ระเบียบวาระที่ </a:t>
            </a:r>
            <a:r>
              <a:rPr lang="th-TH" dirty="0" smtClean="0"/>
              <a:t>3.</a:t>
            </a:r>
            <a:r>
              <a:rPr lang="en-US" dirty="0" smtClean="0"/>
              <a:t>6:</a:t>
            </a:r>
            <a:r>
              <a:rPr lang="th-TH" dirty="0" smtClean="0"/>
              <a:t> </a:t>
            </a:r>
            <a:r>
              <a:rPr lang="th-TH" dirty="0"/>
              <a:t>ท่าทีเบื้องต้นขององค์การระหว่าง</a:t>
            </a:r>
            <a:r>
              <a:rPr lang="th-TH" dirty="0" smtClean="0"/>
              <a:t>ประเทศ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841D2-BB50-4DF6-B01F-A2172DF0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14</a:t>
            </a:fld>
            <a:endParaRPr lang="th-T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1E41627-5EE6-453A-93B4-128950BB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00150"/>
            <a:ext cx="7175500" cy="3394075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</a:rPr>
              <a:t>ท่าทีเบื้องต้นของ </a:t>
            </a:r>
            <a:r>
              <a:rPr lang="en-US" dirty="0">
                <a:solidFill>
                  <a:schemeClr val="tx1"/>
                </a:solidFill>
              </a:rPr>
              <a:t>International Civil Aviation Organization </a:t>
            </a:r>
            <a:r>
              <a:rPr lang="en-US" dirty="0" smtClean="0">
                <a:solidFill>
                  <a:schemeClr val="tx1"/>
                </a:solidFill>
              </a:rPr>
              <a:t>– ICAO</a:t>
            </a:r>
          </a:p>
          <a:p>
            <a:endParaRPr lang="th-TH" dirty="0" smtClean="0">
              <a:solidFill>
                <a:schemeClr val="tx1"/>
              </a:solidFill>
            </a:endParaRPr>
          </a:p>
          <a:p>
            <a:endParaRPr lang="th-TH" dirty="0">
              <a:solidFill>
                <a:schemeClr val="tx1"/>
              </a:solidFill>
            </a:endParaRPr>
          </a:p>
          <a:p>
            <a:r>
              <a:rPr lang="th-TH" dirty="0" smtClean="0">
                <a:solidFill>
                  <a:schemeClr val="tx1"/>
                </a:solidFill>
              </a:rPr>
              <a:t>ท่าที</a:t>
            </a:r>
            <a:r>
              <a:rPr lang="th-TH" dirty="0">
                <a:solidFill>
                  <a:schemeClr val="tx1"/>
                </a:solidFill>
              </a:rPr>
              <a:t>เบื้องต้น</a:t>
            </a:r>
            <a:r>
              <a:rPr lang="th-TH" dirty="0" smtClean="0">
                <a:solidFill>
                  <a:schemeClr val="tx1"/>
                </a:solidFill>
              </a:rPr>
              <a:t>ของ </a:t>
            </a:r>
            <a:r>
              <a:rPr lang="en-US" dirty="0">
                <a:solidFill>
                  <a:schemeClr val="tx1"/>
                </a:solidFill>
              </a:rPr>
              <a:t>International Maritime Organization - IMO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44826"/>
              </p:ext>
            </p:extLst>
          </p:nvPr>
        </p:nvGraphicFramePr>
        <p:xfrm>
          <a:off x="2922587" y="1773719"/>
          <a:ext cx="33115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Packager Shell Object" showAsIcon="1" r:id="rId3" imgW="3312000" imgH="648000" progId="Package">
                  <p:embed/>
                </p:oleObj>
              </mc:Choice>
              <mc:Fallback>
                <p:oleObj name="Packager Shell Object" showAsIcon="1" r:id="rId3" imgW="3312000" imgH="648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2587" y="1773719"/>
                        <a:ext cx="331152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49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969613"/>
            <a:ext cx="7677150" cy="707886"/>
          </a:xfrm>
        </p:spPr>
        <p:txBody>
          <a:bodyPr/>
          <a:lstStyle/>
          <a:p>
            <a:r>
              <a:rPr lang="th-TH" sz="4000" b="1" dirty="0">
                <a:solidFill>
                  <a:schemeClr val="tx1"/>
                </a:solidFill>
              </a:rPr>
              <a:t>ระเบียบวาระที่ </a:t>
            </a:r>
            <a:r>
              <a:rPr lang="en-US" sz="4000" b="1" dirty="0">
                <a:solidFill>
                  <a:schemeClr val="tx1"/>
                </a:solidFill>
              </a:rPr>
              <a:t>4:</a:t>
            </a:r>
            <a:r>
              <a:rPr lang="th-TH" sz="4000" b="1" dirty="0">
                <a:solidFill>
                  <a:schemeClr val="tx1"/>
                </a:solidFill>
              </a:rPr>
              <a:t>  เรื่องเพื่อพิจารณา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348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111721-0721-4B2F-94D3-FD0ED68C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49" y="34835"/>
            <a:ext cx="7875161" cy="1200329"/>
          </a:xfrm>
        </p:spPr>
        <p:txBody>
          <a:bodyPr/>
          <a:lstStyle/>
          <a:p>
            <a:r>
              <a:rPr lang="th-TH" dirty="0"/>
              <a:t>ระเบียบวาระที่ 4.1</a:t>
            </a:r>
            <a:r>
              <a:rPr lang="en-US" dirty="0"/>
              <a:t>:</a:t>
            </a:r>
            <a:r>
              <a:rPr lang="th-TH" dirty="0"/>
              <a:t> การปรับปรุงองค์ประกอบของ</a:t>
            </a:r>
            <a:r>
              <a:rPr lang="th-TH" dirty="0" smtClean="0"/>
              <a:t>คณะทำงานฯ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841D2-BB50-4DF6-B01F-A2172DF0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16</a:t>
            </a:fld>
            <a:endParaRPr lang="th-T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1E41627-5EE6-453A-93B4-128950BB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00151"/>
            <a:ext cx="7175500" cy="2618814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การ</a:t>
            </a:r>
            <a:r>
              <a:rPr lang="th-TH" dirty="0"/>
              <a:t>ควบรวมกิจการของบริษัท กสท โทรคมนาคม จำกัด (มหาชน) และบริษัท ทีโอที จำกัด (มหาชน</a:t>
            </a:r>
            <a:r>
              <a:rPr lang="th-TH" dirty="0" smtClean="0"/>
              <a:t>)</a:t>
            </a:r>
          </a:p>
          <a:p>
            <a:r>
              <a:rPr lang="th-TH" dirty="0"/>
              <a:t>ปรับปรุงองค์ประกอบ “ศูนย์ประสานงานการค้นหาและช่วยเหลืออากาศยานและเรือที่ประสบภัย” เป็น </a:t>
            </a:r>
            <a:r>
              <a:rPr lang="th-TH" dirty="0" smtClean="0"/>
              <a:t>“สำนักงาน</a:t>
            </a:r>
            <a:r>
              <a:rPr lang="th-TH" dirty="0"/>
              <a:t>คณะกรรมการค้นหาและช่วยเหลืออากาศยานและเรือที่ประสบ</a:t>
            </a:r>
            <a:r>
              <a:rPr lang="th-TH" dirty="0" smtClean="0"/>
              <a:t>ภัย”</a:t>
            </a:r>
          </a:p>
          <a:p>
            <a:r>
              <a:rPr lang="th-TH" dirty="0" smtClean="0"/>
              <a:t>การ</a:t>
            </a:r>
            <a:r>
              <a:rPr lang="th-TH" dirty="0"/>
              <a:t>เสนอ</a:t>
            </a:r>
            <a:r>
              <a:rPr lang="th-TH" dirty="0" smtClean="0"/>
              <a:t>ผู้แทนจากกรมอุตุนิยมวิทยาเข้าร่วมคณะทำงานฯ</a:t>
            </a:r>
            <a:endParaRPr lang="en-US" dirty="0" smtClean="0"/>
          </a:p>
          <a:p>
            <a:r>
              <a:rPr lang="th-TH" dirty="0" smtClean="0"/>
              <a:t>การเสนอ</a:t>
            </a:r>
            <a:r>
              <a:rPr lang="th-TH" dirty="0"/>
              <a:t>ผู้แทนจากสมาคมวิทยุสมัครเล่นแห่งประเทศไทย ในพระบรมราชูปถัมภ์</a:t>
            </a:r>
            <a:endParaRPr lang="th-TH" dirty="0" smtClean="0"/>
          </a:p>
        </p:txBody>
      </p:sp>
      <p:graphicFrame>
        <p:nvGraphicFramePr>
          <p:cNvPr id="3" name="Object 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86613"/>
              </p:ext>
            </p:extLst>
          </p:nvPr>
        </p:nvGraphicFramePr>
        <p:xfrm>
          <a:off x="4121150" y="391982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1150" y="391982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4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111721-0721-4B2F-94D3-FD0ED68C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12239"/>
            <a:ext cx="7677150" cy="1200329"/>
          </a:xfrm>
        </p:spPr>
        <p:txBody>
          <a:bodyPr/>
          <a:lstStyle/>
          <a:p>
            <a:r>
              <a:rPr lang="th-TH" dirty="0"/>
              <a:t>ระเบียบวาระที่ </a:t>
            </a:r>
            <a:r>
              <a:rPr lang="th-TH" dirty="0" smtClean="0"/>
              <a:t>4.</a:t>
            </a:r>
            <a:r>
              <a:rPr lang="en-US" dirty="0" smtClean="0"/>
              <a:t>2:</a:t>
            </a:r>
            <a:r>
              <a:rPr lang="th-TH" dirty="0" smtClean="0"/>
              <a:t> </a:t>
            </a:r>
            <a:r>
              <a:rPr lang="th-TH" dirty="0"/>
              <a:t>(ร่าง) ข้อเสนอของประเทศไทยต่อที่ประชุม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      APG23-2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841D2-BB50-4DF6-B01F-A2172DF0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17</a:t>
            </a:fld>
            <a:endParaRPr lang="th-TH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1E41627-5EE6-453A-93B4-128950BB1A58}"/>
              </a:ext>
            </a:extLst>
          </p:cNvPr>
          <p:cNvSpPr txBox="1">
            <a:spLocks/>
          </p:cNvSpPr>
          <p:nvPr/>
        </p:nvSpPr>
        <p:spPr>
          <a:xfrm>
            <a:off x="990600" y="1509437"/>
            <a:ext cx="7175500" cy="2618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87471"/>
              </a:buClr>
              <a:buSzPct val="160000"/>
              <a:buFont typeface="TH SarabunPSK" panose="020B0500040200020003" pitchFamily="34" charset="-34"/>
              <a:buChar char="+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H SarabunPSK" panose="020B0500040200020003" pitchFamily="34" charset="-3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8747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8747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8747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87471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ข้อเสนอ </a:t>
            </a:r>
            <a:r>
              <a:rPr lang="en-US" dirty="0" smtClean="0"/>
              <a:t>Preliminary Views AI 1.1 </a:t>
            </a:r>
            <a:r>
              <a:rPr lang="th-TH" dirty="0" smtClean="0"/>
              <a:t>1.7 และ 9.1 </a:t>
            </a:r>
            <a:r>
              <a:rPr lang="en-US" dirty="0" smtClean="0"/>
              <a:t>c)</a:t>
            </a:r>
            <a:endParaRPr lang="th-TH" dirty="0" smtClean="0"/>
          </a:p>
        </p:txBody>
      </p:sp>
      <p:graphicFrame>
        <p:nvGraphicFramePr>
          <p:cNvPr id="2" name="Object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382561"/>
              </p:ext>
            </p:extLst>
          </p:nvPr>
        </p:nvGraphicFramePr>
        <p:xfrm>
          <a:off x="2546350" y="270976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6350" y="270976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476238"/>
              </p:ext>
            </p:extLst>
          </p:nvPr>
        </p:nvGraphicFramePr>
        <p:xfrm>
          <a:off x="4114800" y="270976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270976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713793"/>
              </p:ext>
            </p:extLst>
          </p:nvPr>
        </p:nvGraphicFramePr>
        <p:xfrm>
          <a:off x="5683250" y="270976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Document" showAsIcon="1" r:id="rId10" imgW="914400" imgH="771480" progId="Word.Document.12">
                  <p:embed/>
                </p:oleObj>
              </mc:Choice>
              <mc:Fallback>
                <p:oleObj name="Document" showAsIcon="1" r:id="rId10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83250" y="270976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65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969613"/>
            <a:ext cx="7677150" cy="707886"/>
          </a:xfrm>
        </p:spPr>
        <p:txBody>
          <a:bodyPr/>
          <a:lstStyle/>
          <a:p>
            <a:r>
              <a:rPr lang="th-TH" sz="4000" b="1" dirty="0">
                <a:solidFill>
                  <a:schemeClr val="tx1"/>
                </a:solidFill>
              </a:rPr>
              <a:t>ระเบียบวาระที่ 5</a:t>
            </a:r>
            <a:r>
              <a:rPr lang="en-US" sz="4000" b="1" dirty="0">
                <a:solidFill>
                  <a:schemeClr val="tx1"/>
                </a:solidFill>
              </a:rPr>
              <a:t>:</a:t>
            </a:r>
            <a:r>
              <a:rPr lang="th-TH" sz="4000" b="1" dirty="0">
                <a:solidFill>
                  <a:schemeClr val="tx1"/>
                </a:solidFill>
              </a:rPr>
              <a:t>  เรื่องอื่น ๆ (ถ้ามี)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25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969613"/>
            <a:ext cx="7677150" cy="707886"/>
          </a:xfrm>
        </p:spPr>
        <p:txBody>
          <a:bodyPr/>
          <a:lstStyle/>
          <a:p>
            <a:r>
              <a:rPr lang="th-TH" sz="4000" b="1" dirty="0">
                <a:solidFill>
                  <a:schemeClr val="tx1"/>
                </a:solidFill>
              </a:rPr>
              <a:t>ระเบียบวาระที่ 6</a:t>
            </a:r>
            <a:r>
              <a:rPr lang="en-US" sz="4000" b="1" dirty="0">
                <a:solidFill>
                  <a:schemeClr val="tx1"/>
                </a:solidFill>
              </a:rPr>
              <a:t>:  </a:t>
            </a:r>
            <a:r>
              <a:rPr lang="th-TH" sz="4000" b="1" dirty="0">
                <a:solidFill>
                  <a:schemeClr val="tx1"/>
                </a:solidFill>
              </a:rPr>
              <a:t>กำหนดการประชุมครั้งต่อไป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1685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111721-0721-4B2F-94D3-FD0ED68C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145769"/>
            <a:ext cx="7677150" cy="646331"/>
          </a:xfrm>
        </p:spPr>
        <p:txBody>
          <a:bodyPr/>
          <a:lstStyle/>
          <a:p>
            <a:r>
              <a:rPr lang="th-TH" dirty="0"/>
              <a:t>ระเบียบวาระการประชุม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841D2-BB50-4DF6-B01F-A2172DF0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2</a:t>
            </a:fld>
            <a:endParaRPr lang="th-T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1E41627-5EE6-453A-93B4-128950BB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864704"/>
            <a:ext cx="7175500" cy="3714020"/>
          </a:xfrm>
        </p:spPr>
        <p:txBody>
          <a:bodyPr>
            <a:normAutofit fontScale="70000" lnSpcReduction="20000"/>
          </a:bodyPr>
          <a:lstStyle/>
          <a:p>
            <a:r>
              <a:rPr lang="th-TH" dirty="0"/>
              <a:t>ระเบียบวาระที่ 1:</a:t>
            </a:r>
            <a:r>
              <a:rPr lang="en-US" dirty="0"/>
              <a:t> </a:t>
            </a:r>
            <a:r>
              <a:rPr lang="th-TH" dirty="0"/>
              <a:t>เรื่องที่ประธานแจ้งที่ประชุมทราบ</a:t>
            </a:r>
            <a:endParaRPr lang="en-US" dirty="0"/>
          </a:p>
          <a:p>
            <a:r>
              <a:rPr lang="th-TH" dirty="0"/>
              <a:t>ระเบียบวาระที่ 2:</a:t>
            </a:r>
            <a:r>
              <a:rPr lang="en-US" dirty="0"/>
              <a:t> </a:t>
            </a:r>
            <a:r>
              <a:rPr lang="th-TH" dirty="0"/>
              <a:t>การรับรองรายงานการประชุม</a:t>
            </a:r>
          </a:p>
          <a:p>
            <a:pPr lvl="1"/>
            <a:r>
              <a:rPr lang="th-TH" dirty="0"/>
              <a:t>2.1</a:t>
            </a:r>
            <a:r>
              <a:rPr lang="en-US" dirty="0"/>
              <a:t>:</a:t>
            </a:r>
            <a:r>
              <a:rPr lang="th-TH" dirty="0"/>
              <a:t> </a:t>
            </a:r>
            <a:r>
              <a:rPr lang="th-TH" dirty="0" smtClean="0"/>
              <a:t>รายงาน</a:t>
            </a:r>
            <a:r>
              <a:rPr lang="th-TH" dirty="0"/>
              <a:t>การประชุมคณะทำงานฯ</a:t>
            </a:r>
            <a:r>
              <a:rPr lang="en-US" dirty="0"/>
              <a:t> </a:t>
            </a:r>
            <a:r>
              <a:rPr lang="th-TH" dirty="0"/>
              <a:t>ครั้งที่ 1/2563 เมื่อวันที่ 19 สิงหาคม 2563</a:t>
            </a:r>
            <a:endParaRPr lang="en-US" dirty="0"/>
          </a:p>
          <a:p>
            <a:r>
              <a:rPr lang="th-TH" dirty="0"/>
              <a:t>ระเบียบวาระที่ 3:</a:t>
            </a:r>
            <a:r>
              <a:rPr lang="en-US" dirty="0"/>
              <a:t> </a:t>
            </a:r>
            <a:r>
              <a:rPr lang="th-TH" dirty="0"/>
              <a:t>เรื่องเพื่อทราบ</a:t>
            </a:r>
            <a:endParaRPr lang="en-US" dirty="0"/>
          </a:p>
          <a:p>
            <a:pPr lvl="1"/>
            <a:r>
              <a:rPr lang="en-US" dirty="0"/>
              <a:t>3.1: </a:t>
            </a:r>
            <a:r>
              <a:rPr lang="th-TH" dirty="0"/>
              <a:t>รายชื่อผู้รับผิดชอบการเตรียมการประชุม </a:t>
            </a:r>
            <a:r>
              <a:rPr lang="en-US" dirty="0"/>
              <a:t>WRC-23</a:t>
            </a:r>
          </a:p>
          <a:p>
            <a:pPr lvl="1"/>
            <a:r>
              <a:rPr lang="en-US" dirty="0"/>
              <a:t>3.2: </a:t>
            </a:r>
            <a:r>
              <a:rPr lang="th-TH" dirty="0"/>
              <a:t>ผลการประชุม </a:t>
            </a:r>
            <a:r>
              <a:rPr lang="en-US" dirty="0"/>
              <a:t>APG23-1</a:t>
            </a:r>
          </a:p>
          <a:p>
            <a:pPr lvl="1"/>
            <a:r>
              <a:rPr lang="en-US" dirty="0"/>
              <a:t>3.3: </a:t>
            </a:r>
            <a:r>
              <a:rPr lang="th-TH" dirty="0"/>
              <a:t>กำหนดการประชุม </a:t>
            </a:r>
            <a:r>
              <a:rPr lang="en-US" dirty="0"/>
              <a:t>APG23-2</a:t>
            </a:r>
          </a:p>
          <a:p>
            <a:pPr lvl="1"/>
            <a:r>
              <a:rPr lang="en-US" dirty="0"/>
              <a:t>3.4: </a:t>
            </a:r>
            <a:r>
              <a:rPr lang="th-TH" dirty="0"/>
              <a:t>ผลการประชุมกลุ่มศึกษาและกลุ่มทำงานของ </a:t>
            </a:r>
            <a:r>
              <a:rPr lang="en-US" dirty="0"/>
              <a:t>ITU-R </a:t>
            </a:r>
            <a:r>
              <a:rPr lang="th-TH" dirty="0"/>
              <a:t>ที่</a:t>
            </a:r>
            <a:r>
              <a:rPr lang="th-TH" dirty="0" smtClean="0"/>
              <a:t>เกี่ยวข้อง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3.5: </a:t>
            </a:r>
            <a:r>
              <a:rPr lang="th-TH" dirty="0"/>
              <a:t>ความคืบหน้าการเสนอชื่อผู้แทนไทยเข้ารับการคัดเลือกดำรงตำแหน่งของการประชุม </a:t>
            </a:r>
            <a:r>
              <a:rPr lang="en-US" dirty="0"/>
              <a:t>APG-23</a:t>
            </a:r>
          </a:p>
          <a:p>
            <a:pPr lvl="1"/>
            <a:r>
              <a:rPr lang="th-TH" dirty="0" smtClean="0"/>
              <a:t>3.</a:t>
            </a:r>
            <a:r>
              <a:rPr lang="en-US" dirty="0"/>
              <a:t>6</a:t>
            </a:r>
            <a:r>
              <a:rPr lang="en-US" dirty="0" smtClean="0"/>
              <a:t>: </a:t>
            </a:r>
            <a:r>
              <a:rPr lang="th-TH" dirty="0"/>
              <a:t>ท่าทีเบื้องต้นขององค์การระหว่าง</a:t>
            </a:r>
            <a:r>
              <a:rPr lang="th-TH" dirty="0" smtClean="0"/>
              <a:t>ประเทศ</a:t>
            </a:r>
            <a:endParaRPr lang="th-TH" dirty="0"/>
          </a:p>
          <a:p>
            <a:r>
              <a:rPr lang="th-TH" dirty="0"/>
              <a:t>ระเบียบวาระที่ 4:</a:t>
            </a:r>
            <a:r>
              <a:rPr lang="en-US" dirty="0"/>
              <a:t> </a:t>
            </a:r>
            <a:r>
              <a:rPr lang="th-TH" dirty="0"/>
              <a:t>เรื่องเพื่อพิจารณา</a:t>
            </a:r>
            <a:endParaRPr lang="en-US" dirty="0"/>
          </a:p>
          <a:p>
            <a:pPr lvl="1"/>
            <a:r>
              <a:rPr lang="en-US" dirty="0"/>
              <a:t>4.1: </a:t>
            </a:r>
            <a:r>
              <a:rPr lang="th-TH" dirty="0"/>
              <a:t>การปรับปรุงองค์ประกอบของคณะทำงานฯ</a:t>
            </a:r>
            <a:endParaRPr lang="th-TH" dirty="0" smtClean="0"/>
          </a:p>
          <a:p>
            <a:pPr lvl="1"/>
            <a:r>
              <a:rPr lang="en-US" dirty="0" smtClean="0"/>
              <a:t>4.2:</a:t>
            </a:r>
            <a:r>
              <a:rPr lang="th-TH" dirty="0"/>
              <a:t> </a:t>
            </a:r>
            <a:r>
              <a:rPr lang="th-TH" dirty="0" smtClean="0"/>
              <a:t>(</a:t>
            </a:r>
            <a:r>
              <a:rPr lang="th-TH" dirty="0"/>
              <a:t>ร่าง) ข้อเสนอของประเทศไทยต่อที่ประชุม </a:t>
            </a:r>
            <a:r>
              <a:rPr lang="en-US" dirty="0" smtClean="0"/>
              <a:t>APG23-2</a:t>
            </a:r>
          </a:p>
          <a:p>
            <a:r>
              <a:rPr lang="th-TH" dirty="0" smtClean="0"/>
              <a:t>ระเบียบวาระที่ 5:</a:t>
            </a:r>
            <a:r>
              <a:rPr lang="en-US" dirty="0" smtClean="0"/>
              <a:t> </a:t>
            </a:r>
            <a:r>
              <a:rPr lang="th-TH" dirty="0" smtClean="0"/>
              <a:t>เรื่องอื่น ๆ (ถ้ามี)</a:t>
            </a:r>
          </a:p>
          <a:p>
            <a:r>
              <a:rPr lang="th-TH" dirty="0" smtClean="0"/>
              <a:t>ระเบียบ</a:t>
            </a:r>
            <a:r>
              <a:rPr lang="th-TH" dirty="0"/>
              <a:t>วาระที่ 6: กำหนดการประชุมครั้ง</a:t>
            </a:r>
            <a:r>
              <a:rPr lang="th-TH" dirty="0" smtClean="0"/>
              <a:t>ต่อไป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63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59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969613"/>
            <a:ext cx="7677150" cy="707886"/>
          </a:xfrm>
        </p:spPr>
        <p:txBody>
          <a:bodyPr/>
          <a:lstStyle/>
          <a:p>
            <a:r>
              <a:rPr lang="th-TH" sz="4000" b="1" dirty="0">
                <a:solidFill>
                  <a:schemeClr val="tx1"/>
                </a:solidFill>
              </a:rPr>
              <a:t>ระเบียบวาระที่ 1</a:t>
            </a:r>
            <a:r>
              <a:rPr lang="en-US" sz="4000" b="1" dirty="0">
                <a:solidFill>
                  <a:schemeClr val="tx1"/>
                </a:solidFill>
              </a:rPr>
              <a:t>:</a:t>
            </a:r>
            <a:r>
              <a:rPr lang="th-TH" sz="4000" b="1" dirty="0">
                <a:solidFill>
                  <a:schemeClr val="tx1"/>
                </a:solidFill>
              </a:rPr>
              <a:t>  เรื่องที่ประธานแจ้งที่ประชุมทราบ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387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969613"/>
            <a:ext cx="7677150" cy="707886"/>
          </a:xfrm>
        </p:spPr>
        <p:txBody>
          <a:bodyPr/>
          <a:lstStyle/>
          <a:p>
            <a:r>
              <a:rPr lang="th-TH" sz="4000" b="1" dirty="0">
                <a:solidFill>
                  <a:schemeClr val="tx1"/>
                </a:solidFill>
              </a:rPr>
              <a:t>ระเบียบวาระที่ 2</a:t>
            </a:r>
            <a:r>
              <a:rPr lang="en-US" sz="4000" b="1" dirty="0">
                <a:solidFill>
                  <a:schemeClr val="tx1"/>
                </a:solidFill>
              </a:rPr>
              <a:t>:</a:t>
            </a:r>
            <a:r>
              <a:rPr lang="th-TH" sz="4000" b="1" dirty="0">
                <a:solidFill>
                  <a:schemeClr val="tx1"/>
                </a:solidFill>
              </a:rPr>
              <a:t>  การรับรองรายงานการประชุม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219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AE65-B8B7-462C-8D3C-1962DDF2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ระเบียบวาระที่ 2.1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CB451F-D336-400D-A3E3-A144B327E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00150"/>
            <a:ext cx="7307580" cy="3394075"/>
          </a:xfrm>
        </p:spPr>
        <p:txBody>
          <a:bodyPr/>
          <a:lstStyle/>
          <a:p>
            <a:pPr algn="thaiDist"/>
            <a:r>
              <a:rPr lang="th-TH" dirty="0" smtClean="0"/>
              <a:t>รายงาน</a:t>
            </a:r>
            <a:r>
              <a:rPr lang="th-TH" dirty="0"/>
              <a:t>การประชุมคณะทำงานเตรียมการประชุมใหญ่ระดับโลกว่า</a:t>
            </a:r>
            <a:r>
              <a:rPr lang="th-TH" dirty="0" smtClean="0"/>
              <a:t>ด้วยวิทยุ</a:t>
            </a:r>
            <a:r>
              <a:rPr lang="th-TH" dirty="0"/>
              <a:t>คมนาคม ค.ศ. 2023 (</a:t>
            </a:r>
            <a:r>
              <a:rPr lang="en-US" dirty="0"/>
              <a:t>WRC-23</a:t>
            </a:r>
            <a:r>
              <a:rPr lang="th-TH" dirty="0"/>
              <a:t>)</a:t>
            </a:r>
            <a:r>
              <a:rPr lang="en-US" dirty="0"/>
              <a:t> </a:t>
            </a:r>
            <a:r>
              <a:rPr lang="th-TH" dirty="0"/>
              <a:t>ครั้งที่ 1/2563 เมื่อวันที่ 19 สิงหาคม 2563</a:t>
            </a:r>
          </a:p>
          <a:p>
            <a:pPr lvl="1"/>
            <a:r>
              <a:rPr lang="th-TH" dirty="0"/>
              <a:t>ฝ่ายเลขานุการฯ ได้แจ้งเวียนทางไปรษณีย์อิเล็กทรอนิกส์ เมื่อวันที่ 26 สิงหาคม 2563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177178-E739-4D35-AF07-5A9E5AD7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428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969613"/>
            <a:ext cx="7677150" cy="707886"/>
          </a:xfrm>
        </p:spPr>
        <p:txBody>
          <a:bodyPr/>
          <a:lstStyle/>
          <a:p>
            <a:r>
              <a:rPr lang="th-TH" sz="4000" b="1" dirty="0">
                <a:solidFill>
                  <a:schemeClr val="tx1"/>
                </a:solidFill>
              </a:rPr>
              <a:t>ระเบียบวาระที่ 3</a:t>
            </a:r>
            <a:r>
              <a:rPr lang="en-US" sz="4000" b="1" dirty="0">
                <a:solidFill>
                  <a:schemeClr val="tx1"/>
                </a:solidFill>
              </a:rPr>
              <a:t>:</a:t>
            </a:r>
            <a:r>
              <a:rPr lang="th-TH" sz="4000" b="1" dirty="0">
                <a:solidFill>
                  <a:schemeClr val="tx1"/>
                </a:solidFill>
              </a:rPr>
              <a:t>  เรื่องเพื่อทราบ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710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111721-0721-4B2F-94D3-FD0ED68C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13356"/>
            <a:ext cx="7724447" cy="1200329"/>
          </a:xfrm>
        </p:spPr>
        <p:txBody>
          <a:bodyPr/>
          <a:lstStyle/>
          <a:p>
            <a:r>
              <a:rPr lang="th-TH" dirty="0"/>
              <a:t>ระเบียบวาระที่ 3.1</a:t>
            </a:r>
            <a:r>
              <a:rPr lang="en-US" dirty="0"/>
              <a:t>: </a:t>
            </a:r>
            <a:r>
              <a:rPr lang="th-TH" dirty="0"/>
              <a:t>รายชื่อผู้รับผิดชอบการเตรียมการประชุม </a:t>
            </a:r>
            <a:r>
              <a:rPr lang="en-US" dirty="0" smtClean="0"/>
              <a:t>		       WRC-23 </a:t>
            </a:r>
            <a:r>
              <a:rPr lang="th-TH" dirty="0" smtClean="0"/>
              <a:t>(ฉบับปรับปรุง) (1/2)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841D2-BB50-4DF6-B01F-A2172DF0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7</a:t>
            </a:fld>
            <a:endParaRPr lang="th-T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1E41627-5EE6-453A-93B4-128950BB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01653"/>
            <a:ext cx="7175500" cy="2651891"/>
          </a:xfrm>
        </p:spPr>
        <p:txBody>
          <a:bodyPr/>
          <a:lstStyle/>
          <a:p>
            <a:r>
              <a:rPr lang="th-TH" dirty="0"/>
              <a:t>ฝ่ายเลขานุการฯ ได้ปรับปรุงรายชื่อผู้รับผิดชอบการเตรียมการประชุม </a:t>
            </a:r>
            <a:r>
              <a:rPr lang="en-US" dirty="0"/>
              <a:t>WRC-23</a:t>
            </a:r>
            <a:r>
              <a:rPr lang="th-TH" dirty="0"/>
              <a:t> ตามความเห็นที่รับจากบริษัท ไทยคม จำกัด (มหาชน) หลังจากได้เวียนเอกสารดังกล่าว เมื่อวันที่ 26 สิงหาคม </a:t>
            </a:r>
            <a:r>
              <a:rPr lang="th-TH" dirty="0" smtClean="0"/>
              <a:t>2563</a:t>
            </a:r>
          </a:p>
          <a:p>
            <a:endParaRPr lang="th-TH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52203"/>
              </p:ext>
            </p:extLst>
          </p:nvPr>
        </p:nvGraphicFramePr>
        <p:xfrm>
          <a:off x="1095561" y="3323133"/>
          <a:ext cx="6965578" cy="12925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9629"/>
                <a:gridCol w="2288583"/>
                <a:gridCol w="2447366"/>
              </a:tblGrid>
              <a:tr h="212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</a:rPr>
                        <a:t>หน่วยงาน/ผู้รับผิดชอบ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</a:rPr>
                        <a:t>เพิ่ม</a:t>
                      </a:r>
                      <a:r>
                        <a:rPr lang="th-TH" sz="1600" b="1" dirty="0" smtClean="0">
                          <a:effectLst/>
                        </a:rPr>
                        <a:t>ชื่อเป็นผู้ทำงานฯ ใน</a:t>
                      </a:r>
                      <a:r>
                        <a:rPr lang="th-TH" sz="1600" b="1" dirty="0">
                          <a:effectLst/>
                        </a:rPr>
                        <a:t>ระเบียบวาระที่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</a:rPr>
                        <a:t>เพิ่มชื่อเป็นหน่วยงานที่เกี่ยวข้อง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</a:rPr>
                        <a:t>ในระเบียบวาระที่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1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บริษัท ไทยคม จำกัด (มหาชน)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</a:rPr>
                        <a:t>1.4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</a:rPr>
                        <a:t>1.6 1.7 </a:t>
                      </a:r>
                      <a:r>
                        <a:rPr lang="th-TH" sz="1600" dirty="0">
                          <a:effectLst/>
                        </a:rPr>
                        <a:t>และ </a:t>
                      </a:r>
                      <a:r>
                        <a:rPr lang="th-TH" sz="1600" dirty="0" smtClean="0">
                          <a:effectLst/>
                        </a:rPr>
                        <a:t>1.13 </a:t>
                      </a:r>
                      <a:r>
                        <a:rPr lang="th-TH" sz="1600" dirty="0">
                          <a:effectLst/>
                        </a:rPr>
                        <a:t>(เพิ่มกลับตามเดิม)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 1.7 และ 1.13 (เพิ่มกลับตามเดิม)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24698" y="2703208"/>
            <a:ext cx="58756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รายการแก้ไข รายชื่อหน่วยงาน/ผู้รับผิดชอบ ต่อระเบียบวาระของการประชุม WRC-23 </a:t>
            </a:r>
            <a:br>
              <a:rPr kumimoji="0" lang="th-TH" alt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kumimoji="0" lang="th-TH" alt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(ตามความเห็นที่ได้รับหลังการแจ้งเวียนพร้อมกับ (ร่าง) รายงานการประชุมคณะทำงานฯ ครั้งที่ 1/2563)</a:t>
            </a:r>
            <a:endParaRPr kumimoji="0" lang="th-TH" alt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680066"/>
              </p:ext>
            </p:extLst>
          </p:nvPr>
        </p:nvGraphicFramePr>
        <p:xfrm>
          <a:off x="8166100" y="360972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66100" y="360972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89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111721-0721-4B2F-94D3-FD0ED68C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13356"/>
            <a:ext cx="7724447" cy="1200329"/>
          </a:xfrm>
        </p:spPr>
        <p:txBody>
          <a:bodyPr/>
          <a:lstStyle/>
          <a:p>
            <a:r>
              <a:rPr lang="th-TH" dirty="0"/>
              <a:t>ระเบียบวาระที่ 3.1</a:t>
            </a:r>
            <a:r>
              <a:rPr lang="en-US" dirty="0"/>
              <a:t>: </a:t>
            </a:r>
            <a:r>
              <a:rPr lang="th-TH" dirty="0"/>
              <a:t>รายชื่อผู้รับผิดชอบการเตรียมการประชุม </a:t>
            </a:r>
            <a:r>
              <a:rPr lang="en-US" dirty="0" smtClean="0"/>
              <a:t>		       WRC-23 </a:t>
            </a:r>
            <a:r>
              <a:rPr lang="th-TH" dirty="0" smtClean="0"/>
              <a:t>(ฉบับปรับปรุง) (2/2)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841D2-BB50-4DF6-B01F-A2172DF0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8</a:t>
            </a:fld>
            <a:endParaRPr lang="th-T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1E41627-5EE6-453A-93B4-128950BB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01653"/>
            <a:ext cx="7175500" cy="2651891"/>
          </a:xfrm>
        </p:spPr>
        <p:txBody>
          <a:bodyPr/>
          <a:lstStyle/>
          <a:p>
            <a:r>
              <a:rPr lang="th-TH" dirty="0" smtClean="0"/>
              <a:t>ปรับปรุง </a:t>
            </a:r>
            <a:r>
              <a:rPr lang="en-US" dirty="0" smtClean="0"/>
              <a:t>Main Contact </a:t>
            </a:r>
            <a:r>
              <a:rPr lang="th-TH" dirty="0" smtClean="0"/>
              <a:t>ของ </a:t>
            </a:r>
            <a:r>
              <a:rPr lang="en-US" dirty="0" smtClean="0"/>
              <a:t>Chapter 3 </a:t>
            </a:r>
            <a:r>
              <a:rPr lang="th-TH" dirty="0" smtClean="0"/>
              <a:t>โดยเปลี่ยน</a:t>
            </a:r>
            <a:r>
              <a:rPr lang="th-TH" dirty="0"/>
              <a:t>จาก </a:t>
            </a:r>
            <a:r>
              <a:rPr lang="th-TH" dirty="0" smtClean="0"/>
              <a:t>“นายอัมพร </a:t>
            </a:r>
            <a:r>
              <a:rPr lang="th-TH" dirty="0"/>
              <a:t>ดีเลิศ</a:t>
            </a:r>
            <a:r>
              <a:rPr lang="th-TH" dirty="0" smtClean="0"/>
              <a:t>เจริญ</a:t>
            </a:r>
            <a:r>
              <a:rPr lang="th-TH" dirty="0"/>
              <a:t>” เป็น “</a:t>
            </a:r>
            <a:r>
              <a:rPr lang="th-TH" dirty="0" smtClean="0"/>
              <a:t>นายจี</a:t>
            </a:r>
            <a:r>
              <a:rPr lang="th-TH" dirty="0"/>
              <a:t>ระสิทธิ์ จันทร์โท</a:t>
            </a:r>
            <a:r>
              <a:rPr lang="th-TH" dirty="0" smtClean="0"/>
              <a:t>” </a:t>
            </a:r>
            <a:endParaRPr lang="th-TH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81758"/>
              </p:ext>
            </p:extLst>
          </p:nvPr>
        </p:nvGraphicFramePr>
        <p:xfrm>
          <a:off x="803627" y="2430711"/>
          <a:ext cx="8136491" cy="187284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771040"/>
                <a:gridCol w="2473412"/>
                <a:gridCol w="1956033"/>
                <a:gridCol w="2936006"/>
              </a:tblGrid>
              <a:tr h="174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Chapter</a:t>
                      </a:r>
                      <a:endParaRPr lang="en-US" sz="1400" b="1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Issues</a:t>
                      </a:r>
                      <a:endParaRPr lang="en-US" sz="1400" b="1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H SarabunPSK" pitchFamily="34" charset="-34"/>
                          <a:cs typeface="TH SarabunPSK" pitchFamily="34" charset="-34"/>
                        </a:rPr>
                        <a:t>Agenda Item</a:t>
                      </a:r>
                      <a:endParaRPr lang="en-US" sz="1400" b="1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Main contact</a:t>
                      </a:r>
                      <a:endParaRPr lang="en-US" sz="1400" b="1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Fixed, Mobile and Broadcasting issues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1.1, 1.2, 1.3, 1.4, 1.5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นายสุภพล จรูญวณิชกุล</a:t>
                      </a:r>
                      <a:r>
                        <a:rPr lang="th-TH" sz="1200" baseline="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 (</a:t>
                      </a:r>
                      <a:r>
                        <a:rPr lang="en-US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suppapol.j@nbtc.go.th</a:t>
                      </a: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)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Aeronautical and maritime issues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1.6, 1.7, 1.8, 1.9, 1.10, 1.11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นางสาวณัฐชา เตชาชัยนิ</a:t>
                      </a:r>
                      <a:r>
                        <a:rPr lang="th-TH" sz="1200" dirty="0" err="1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รันดร์</a:t>
                      </a:r>
                      <a:r>
                        <a:rPr lang="th-TH" sz="1200" baseline="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 (</a:t>
                      </a:r>
                      <a:r>
                        <a:rPr lang="en-US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natcha.t@nbtc.go.th</a:t>
                      </a: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นายสมสฤษฏ์ ไกรเจริญ</a:t>
                      </a:r>
                      <a:r>
                        <a:rPr lang="th-TH" sz="1200" baseline="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 (</a:t>
                      </a:r>
                      <a:r>
                        <a:rPr lang="en-US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somsarid.k@nbtc.go.th</a:t>
                      </a: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Science issues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1.12, 1.13, 1.14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นายจีระสิทธิ์ จันทร์โท (</a:t>
                      </a:r>
                      <a:r>
                        <a:rPr lang="en-US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jeerasit.j@nbtc.go.th</a:t>
                      </a: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)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Satellite issues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1.15, 1.16, 1.17, 1.18, 1.19, 7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นายอรรถปรีชา รักษาชาติ</a:t>
                      </a:r>
                      <a:r>
                        <a:rPr lang="th-TH" sz="1200" baseline="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 (</a:t>
                      </a:r>
                      <a:r>
                        <a:rPr lang="en-US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artprecha.r@nbtc.go.th</a:t>
                      </a: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นางสาว</a:t>
                      </a:r>
                      <a:r>
                        <a:rPr lang="th-TH" sz="1200" dirty="0" err="1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รัชณีวรรณ</a:t>
                      </a: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 ชาวนา (</a:t>
                      </a:r>
                      <a:r>
                        <a:rPr lang="en-US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rachaneewan.c@nbtc.go.th</a:t>
                      </a: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)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General issues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2, </a:t>
                      </a:r>
                      <a:r>
                        <a:rPr lang="en-US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4,</a:t>
                      </a:r>
                      <a:r>
                        <a:rPr lang="en-US" sz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9.1 a), 9.1</a:t>
                      </a:r>
                      <a:r>
                        <a:rPr lang="en-US" sz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b), 9.1</a:t>
                      </a:r>
                      <a:r>
                        <a:rPr lang="en-US" sz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c), </a:t>
                      </a:r>
                      <a:r>
                        <a:rPr lang="en-US" sz="1200" dirty="0">
                          <a:latin typeface="TH SarabunPSK" pitchFamily="34" charset="-34"/>
                          <a:cs typeface="TH SarabunPSK" pitchFamily="34" charset="-34"/>
                        </a:rPr>
                        <a:t>and </a:t>
                      </a:r>
                      <a:r>
                        <a:rPr lang="en-US" sz="1200" dirty="0" smtClean="0">
                          <a:latin typeface="TH SarabunPSK" pitchFamily="34" charset="-34"/>
                          <a:cs typeface="TH SarabunPSK" pitchFamily="34" charset="-34"/>
                        </a:rPr>
                        <a:t>9.1 d)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นายถิรพิรุฬห์ ทองคำวิฑูรย์</a:t>
                      </a:r>
                      <a:r>
                        <a:rPr lang="en-US" sz="1200" baseline="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 </a:t>
                      </a:r>
                      <a:r>
                        <a:rPr lang="th-TH" sz="1200" baseline="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(</a:t>
                      </a:r>
                      <a:r>
                        <a:rPr lang="en-US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thirapiroon.t@nbtc.go.th</a:t>
                      </a:r>
                      <a:r>
                        <a:rPr lang="th-TH" sz="1200" dirty="0" smtClean="0">
                          <a:latin typeface="TH SarabunPSK" pitchFamily="34" charset="-34"/>
                          <a:ea typeface="BatangChe"/>
                          <a:cs typeface="TH SarabunPSK" pitchFamily="34" charset="-34"/>
                        </a:rPr>
                        <a:t>)</a:t>
                      </a:r>
                      <a:endParaRPr lang="en-US" sz="1200" dirty="0">
                        <a:latin typeface="TH SarabunPSK" pitchFamily="34" charset="-34"/>
                        <a:ea typeface="BatangChe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0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9111721-0721-4B2F-94D3-FD0ED68C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11834"/>
            <a:ext cx="7677150" cy="646331"/>
          </a:xfrm>
        </p:spPr>
        <p:txBody>
          <a:bodyPr/>
          <a:lstStyle/>
          <a:p>
            <a:r>
              <a:rPr lang="th-TH" dirty="0"/>
              <a:t>ระเบียบวาระที่ 3.2</a:t>
            </a:r>
            <a:r>
              <a:rPr lang="en-US" dirty="0"/>
              <a:t>:</a:t>
            </a:r>
            <a:r>
              <a:rPr lang="th-TH" dirty="0"/>
              <a:t> ผลการประชุม </a:t>
            </a:r>
            <a:r>
              <a:rPr lang="en-US" dirty="0"/>
              <a:t>APG23-1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841D2-BB50-4DF6-B01F-A2172DF0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>
              <a:spcBef>
                <a:spcPct val="20000"/>
              </a:spcBef>
              <a:buFont typeface="Arial" panose="020B0604020202020204" pitchFamily="34" charset="0"/>
              <a:buNone/>
            </a:pPr>
            <a:fld id="{65BF8AA1-9211-4BC7-9B08-2AEF61497A79}" type="slidenum">
              <a:rPr lang="th-TH" smtClean="0"/>
              <a:pPr algn="l" defTabSz="914400">
                <a:spcBef>
                  <a:spcPct val="20000"/>
                </a:spcBef>
                <a:buFont typeface="Arial" panose="020B0604020202020204" pitchFamily="34" charset="0"/>
                <a:buNone/>
              </a:pPr>
              <a:t>9</a:t>
            </a:fld>
            <a:endParaRPr lang="th-T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1E41627-5EE6-453A-93B4-128950BB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00150"/>
            <a:ext cx="7175500" cy="3394075"/>
          </a:xfrm>
        </p:spPr>
        <p:txBody>
          <a:bodyPr/>
          <a:lstStyle/>
          <a:p>
            <a:r>
              <a:rPr lang="th-TH" dirty="0"/>
              <a:t>ฝ่ายเลขานุการฯ ได้แจ้งเวียนรายงานผลการประชุม </a:t>
            </a:r>
            <a:r>
              <a:rPr lang="en-US" dirty="0"/>
              <a:t>APG23-1 </a:t>
            </a:r>
            <a:r>
              <a:rPr lang="th-TH" dirty="0"/>
              <a:t>ทางไปรษณีย์อิเล็กทรอนิกส์ เมื่อวันที่ </a:t>
            </a:r>
            <a:r>
              <a:rPr lang="en-US" dirty="0"/>
              <a:t>11</a:t>
            </a:r>
            <a:r>
              <a:rPr lang="th-TH" dirty="0"/>
              <a:t> พฤศจิกายน 2563</a:t>
            </a:r>
          </a:p>
          <a:p>
            <a:r>
              <a:rPr lang="th-TH" dirty="0"/>
              <a:t>ผลการประชุมที่สำคัญ</a:t>
            </a:r>
          </a:p>
          <a:p>
            <a:pPr lvl="1"/>
            <a:r>
              <a:rPr lang="th-TH" dirty="0"/>
              <a:t>โครงสร้างของ </a:t>
            </a:r>
            <a:r>
              <a:rPr lang="en-US" dirty="0"/>
              <a:t>APG-23 </a:t>
            </a:r>
            <a:r>
              <a:rPr lang="th-TH" dirty="0"/>
              <a:t>รวมถึงผู้ดำรงตำแหน่งต่าง ๆ ในระดับ </a:t>
            </a:r>
            <a:r>
              <a:rPr lang="en-US" dirty="0"/>
              <a:t>Plenary </a:t>
            </a:r>
            <a:r>
              <a:rPr lang="th-TH" dirty="0"/>
              <a:t>และ </a:t>
            </a:r>
            <a:r>
              <a:rPr lang="en-US" dirty="0"/>
              <a:t>Working Party</a:t>
            </a:r>
          </a:p>
          <a:p>
            <a:pPr lvl="1"/>
            <a:r>
              <a:rPr lang="th-TH" dirty="0"/>
              <a:t>แผนการทำงานของ </a:t>
            </a:r>
            <a:r>
              <a:rPr lang="en-US" dirty="0"/>
              <a:t>APG-23</a:t>
            </a:r>
            <a:r>
              <a:rPr lang="th-TH" dirty="0"/>
              <a:t> (มีการประชุม </a:t>
            </a:r>
            <a:r>
              <a:rPr lang="en-US" dirty="0"/>
              <a:t>APG-23</a:t>
            </a:r>
            <a:r>
              <a:rPr lang="th-TH" dirty="0"/>
              <a:t> ทั้งหมดจำนวน 6 ครั้ง)</a:t>
            </a:r>
            <a:endParaRPr lang="en-US" dirty="0"/>
          </a:p>
          <a:p>
            <a:pPr lvl="1"/>
            <a:r>
              <a:rPr lang="th-TH" dirty="0"/>
              <a:t>เปิดรับการเสนอชื่อดำรงตำแหน่ง </a:t>
            </a:r>
            <a:r>
              <a:rPr lang="en-US" dirty="0"/>
              <a:t>Drafting Group Chair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387458"/>
              </p:ext>
            </p:extLst>
          </p:nvPr>
        </p:nvGraphicFramePr>
        <p:xfrm>
          <a:off x="2917825" y="3764056"/>
          <a:ext cx="3321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ackager Shell Object" showAsIcon="1" r:id="rId3" imgW="3320280" imgH="532800" progId="Package">
                  <p:embed/>
                </p:oleObj>
              </mc:Choice>
              <mc:Fallback>
                <p:oleObj name="Packager Shell Object" showAsIcon="1" r:id="rId3" imgW="3320280" imgH="532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7825" y="3764056"/>
                        <a:ext cx="33210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8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Words>1060</Words>
  <Application>Microsoft Office PowerPoint</Application>
  <PresentationFormat>On-screen Show (16:9)</PresentationFormat>
  <Paragraphs>145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BatangChe</vt:lpstr>
      <vt:lpstr>Calibri</vt:lpstr>
      <vt:lpstr>Cordia New</vt:lpstr>
      <vt:lpstr>TH SarabunPSK</vt:lpstr>
      <vt:lpstr>Custom Design</vt:lpstr>
      <vt:lpstr>Packager Shell Object</vt:lpstr>
      <vt:lpstr>Document</vt:lpstr>
      <vt:lpstr>เอกสาร</vt:lpstr>
      <vt:lpstr>การประชุมคณะทำงานเตรียมการประชุมใหญ่ ระดับโลกว่าด้วยวิทยุคมนาคม ค.ศ. 2023 (WRC-23)  ครั้งที่ 1/2564</vt:lpstr>
      <vt:lpstr>ระเบียบวาระการประชุม</vt:lpstr>
      <vt:lpstr>ระเบียบวาระที่ 1:  เรื่องที่ประธานแจ้งที่ประชุมทราบ</vt:lpstr>
      <vt:lpstr>ระเบียบวาระที่ 2:  การรับรองรายงานการประชุม</vt:lpstr>
      <vt:lpstr>ระเบียบวาระที่ 2.1</vt:lpstr>
      <vt:lpstr>ระเบียบวาระที่ 3:  เรื่องเพื่อทราบ</vt:lpstr>
      <vt:lpstr>ระเบียบวาระที่ 3.1: รายชื่อผู้รับผิดชอบการเตรียมการประชุม          WRC-23 (ฉบับปรับปรุง) (1/2)</vt:lpstr>
      <vt:lpstr>ระเบียบวาระที่ 3.1: รายชื่อผู้รับผิดชอบการเตรียมการประชุม          WRC-23 (ฉบับปรับปรุง) (2/2)</vt:lpstr>
      <vt:lpstr>ระเบียบวาระที่ 3.2: ผลการประชุม APG23-1</vt:lpstr>
      <vt:lpstr>ระเบียบวาระที่ 3.3: กำหนดการประชุม APG23-2 (1/2)</vt:lpstr>
      <vt:lpstr>ระเบียบวาระที่ 3.3: กำหนดการประชุม APG23-2 (2/2)</vt:lpstr>
      <vt:lpstr>ระเบียบวาระที่ 3.4: ผลการประชุมกลุ่มศึกษาและกลุ่มทำงาน         ของ ITU-R ที่เกี่ยวข้อง</vt:lpstr>
      <vt:lpstr>ระเบียบวาระที่ 3.5: ความคืบหน้าการเสนอชื่อผู้แทนไทยเข้ารับการคัดเลือกดำรงตำแหน่งของการประชุม APG-23</vt:lpstr>
      <vt:lpstr>ระเบียบวาระที่ 3.6: ท่าทีเบื้องต้นขององค์การระหว่างประเทศ</vt:lpstr>
      <vt:lpstr>ระเบียบวาระที่ 4:  เรื่องเพื่อพิจารณา</vt:lpstr>
      <vt:lpstr>ระเบียบวาระที่ 4.1: การปรับปรุงองค์ประกอบของคณะทำงานฯ</vt:lpstr>
      <vt:lpstr>ระเบียบวาระที่ 4.2: (ร่าง) ข้อเสนอของประเทศไทยต่อที่ประชุม          APG23-2</vt:lpstr>
      <vt:lpstr>ระเบียบวาระที่ 5:  เรื่องอื่น ๆ (ถ้ามี)</vt:lpstr>
      <vt:lpstr>ระเบียบวาระที่ 6:  กำหนดการประชุมครั้งต่อไป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Spectrum Management</dc:creator>
  <cp:lastModifiedBy>สิรภพ กีรติชาญเดชา</cp:lastModifiedBy>
  <cp:revision>477</cp:revision>
  <cp:lastPrinted>2020-08-17T09:47:09Z</cp:lastPrinted>
  <dcterms:created xsi:type="dcterms:W3CDTF">2020-06-16T07:49:03Z</dcterms:created>
  <dcterms:modified xsi:type="dcterms:W3CDTF">2021-03-02T02:29:01Z</dcterms:modified>
</cp:coreProperties>
</file>